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9"/>
  </p:notesMasterIdLst>
  <p:sldIdLst>
    <p:sldId id="284" r:id="rId5"/>
    <p:sldId id="258" r:id="rId6"/>
    <p:sldId id="275" r:id="rId7"/>
    <p:sldId id="277" r:id="rId8"/>
    <p:sldId id="257" r:id="rId9"/>
    <p:sldId id="264" r:id="rId10"/>
    <p:sldId id="278" r:id="rId11"/>
    <p:sldId id="267" r:id="rId12"/>
    <p:sldId id="314" r:id="rId13"/>
    <p:sldId id="308" r:id="rId14"/>
    <p:sldId id="259" r:id="rId15"/>
    <p:sldId id="310" r:id="rId16"/>
    <p:sldId id="311" r:id="rId17"/>
    <p:sldId id="312" r:id="rId18"/>
    <p:sldId id="298" r:id="rId19"/>
    <p:sldId id="313" r:id="rId20"/>
    <p:sldId id="268" r:id="rId21"/>
    <p:sldId id="309" r:id="rId22"/>
    <p:sldId id="261" r:id="rId23"/>
    <p:sldId id="301" r:id="rId24"/>
    <p:sldId id="303" r:id="rId25"/>
    <p:sldId id="282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9" autoAdjust="0"/>
    <p:restoredTop sz="88118" autoAdjust="0"/>
  </p:normalViewPr>
  <p:slideViewPr>
    <p:cSldViewPr snapToGrid="0">
      <p:cViewPr varScale="1">
        <p:scale>
          <a:sx n="72" d="100"/>
          <a:sy n="72" d="100"/>
        </p:scale>
        <p:origin x="13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2D881-CA12-4970-8156-2388B9CD2E9F}" type="datetimeFigureOut">
              <a:rPr lang="en-IL" smtClean="0"/>
              <a:t>22/09/2024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78E9D-6441-4D31-B084-A8B8B688873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52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this project we expect to finish with concrete and comprehensive proof of feasibility </a:t>
            </a:r>
            <a:r>
              <a:rPr lang="en-IL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 infeasibility </a:t>
            </a:r>
            <a:r>
              <a:rPr lang="en-IL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 the task of running the TCA calculations on the satellite OBC. </a:t>
            </a:r>
          </a:p>
          <a:p>
            <a:pPr algn="l" rtl="0"/>
            <a:r>
              <a:rPr lang="en-US" sz="1200" dirty="0"/>
              <a:t>F</a:t>
            </a:r>
            <a:r>
              <a:rPr lang="en-IL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easibility test of : </a:t>
            </a:r>
            <a:r>
              <a:rPr lang="en-US" sz="1200" dirty="0"/>
              <a:t>Implementing the algorithms</a:t>
            </a:r>
          </a:p>
          <a:p>
            <a:pPr algn="l" rtl="0"/>
            <a:r>
              <a:rPr lang="en-US" sz="1200" dirty="0"/>
              <a:t>Running on the Tested OBC</a:t>
            </a:r>
            <a:endParaRPr lang="en-US" dirty="0"/>
          </a:p>
          <a:p>
            <a:pPr algn="l" rtl="0"/>
            <a:r>
              <a:rPr lang="en-US" sz="1200" dirty="0"/>
              <a:t>Analyzing the result</a:t>
            </a:r>
            <a:endParaRPr lang="he-I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6808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1932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Companion Matrix A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Sparse Structure</a:t>
            </a:r>
            <a:r>
              <a:rPr lang="en-US" dirty="0"/>
              <a:t>: Primarily zeros, reducing storage and computational demands.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Tridiagonal Form</a:t>
            </a:r>
            <a:r>
              <a:rPr lang="en-US" dirty="0"/>
              <a:t>: Non-zero elements located on the first sub diagonal and super diagonal.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Fixed Number of Values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The matrix composition is defined by a set number of specific values</a:t>
            </a:r>
            <a:r>
              <a:rPr lang="he-I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range [-1,1] , facilitating predictable computational behavior.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Computational Considerations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Reducing Operations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Aim to decrease the number of operations, enhancing faster convergence and reducing runtime, particularly for onboard systems</a:t>
            </a:r>
            <a:endParaRPr lang="he-IL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he-IL" dirty="0">
              <a:solidFill>
                <a:srgbClr val="000000"/>
              </a:solidFill>
              <a:latin typeface="-webkit-standard"/>
            </a:endParaRPr>
          </a:p>
          <a:p>
            <a:r>
              <a:rPr lang="en-US" b="1" dirty="0"/>
              <a:t>Ongoing Investigation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Experimental Approaches</a:t>
            </a:r>
            <a:r>
              <a:rPr lang="en-US" dirty="0"/>
              <a:t>: Testing various methods to reduce operation count while preserving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Potential Impact</a:t>
            </a:r>
            <a:r>
              <a:rPr lang="en-US" dirty="0"/>
              <a:t>: Enhancements could significantly improve real-time assessments in satellite operations.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9029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Reduce Costs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select less powerful computers, avoiding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excess capabilities.</a:t>
            </a:r>
          </a:p>
          <a:p>
            <a:pPr algn="l" rtl="0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 Performance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Ensure algorithms function well even in resource-limited settings.</a:t>
            </a:r>
          </a:p>
          <a:p>
            <a:pPr algn="l" rtl="0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Prove Feasibility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If it works with less, it will work with more.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1746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1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754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1341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4173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76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470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FF9300"/>
              </a:solidFill>
              <a:effectLst/>
              <a:latin typeface="Poppins" panose="020B0502040204020203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3695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4233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36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822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608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050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90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4834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978E9D-6441-4D31-B084-A8B8B6888730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66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B1B21-E30F-4BC7-B6AD-2D1F51C1409D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9D7F-0A48-4523-ACEA-82D1D35EF453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AF663-1FD0-4314-B8DC-A13D777ED7C7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2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53500" y="1315567"/>
            <a:ext cx="6526400" cy="2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8050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>
            <a:spLocks noGrp="1"/>
          </p:cNvSpPr>
          <p:nvPr>
            <p:ph type="title"/>
          </p:nvPr>
        </p:nvSpPr>
        <p:spPr>
          <a:xfrm>
            <a:off x="2851933" y="1395000"/>
            <a:ext cx="5480400" cy="22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1533267"/>
            <a:ext cx="1716400" cy="119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4692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951012" y="9450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950967" y="2249537"/>
            <a:ext cx="53924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064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950967" y="1200867"/>
            <a:ext cx="7679200" cy="18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"/>
          </p:nvPr>
        </p:nvSpPr>
        <p:spPr>
          <a:xfrm>
            <a:off x="950967" y="3274667"/>
            <a:ext cx="6784800" cy="17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/>
          <p:nvPr/>
        </p:nvSpPr>
        <p:spPr>
          <a:xfrm rot="-1193401">
            <a:off x="9765982" y="37753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 rot="1319598">
            <a:off x="5831880" y="1747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1319598">
            <a:off x="11336414" y="3565011"/>
            <a:ext cx="377037" cy="3581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 rot="1320575">
            <a:off x="8058122" y="624569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-91966" y="-230500"/>
            <a:ext cx="5885167" cy="1383667"/>
          </a:xfrm>
          <a:custGeom>
            <a:avLst/>
            <a:gdLst/>
            <a:ahLst/>
            <a:cxnLst/>
            <a:rect l="l" t="t" r="r" b="b"/>
            <a:pathLst>
              <a:path w="176555" h="41510" extrusionOk="0">
                <a:moveTo>
                  <a:pt x="0" y="41510"/>
                </a:moveTo>
                <a:cubicBezTo>
                  <a:pt x="17187" y="41510"/>
                  <a:pt x="50006" y="35838"/>
                  <a:pt x="46404" y="19033"/>
                </a:cubicBezTo>
                <a:cubicBezTo>
                  <a:pt x="45130" y="13090"/>
                  <a:pt x="32808" y="12986"/>
                  <a:pt x="28278" y="17039"/>
                </a:cubicBezTo>
                <a:cubicBezTo>
                  <a:pt x="23278" y="21512"/>
                  <a:pt x="17310" y="31766"/>
                  <a:pt x="22296" y="36254"/>
                </a:cubicBezTo>
                <a:cubicBezTo>
                  <a:pt x="25560" y="39192"/>
                  <a:pt x="30955" y="38066"/>
                  <a:pt x="35347" y="38066"/>
                </a:cubicBezTo>
                <a:cubicBezTo>
                  <a:pt x="57801" y="38066"/>
                  <a:pt x="76153" y="19040"/>
                  <a:pt x="97522" y="12145"/>
                </a:cubicBezTo>
                <a:cubicBezTo>
                  <a:pt x="107864" y="8808"/>
                  <a:pt x="118576" y="6040"/>
                  <a:pt x="129426" y="5438"/>
                </a:cubicBezTo>
                <a:cubicBezTo>
                  <a:pt x="145216" y="4562"/>
                  <a:pt x="162407" y="7064"/>
                  <a:pt x="17655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9"/>
          <p:cNvSpPr/>
          <p:nvPr/>
        </p:nvSpPr>
        <p:spPr>
          <a:xfrm>
            <a:off x="-457200" y="5629762"/>
            <a:ext cx="13087600" cy="929033"/>
          </a:xfrm>
          <a:custGeom>
            <a:avLst/>
            <a:gdLst/>
            <a:ahLst/>
            <a:cxnLst/>
            <a:rect l="l" t="t" r="r" b="b"/>
            <a:pathLst>
              <a:path w="392628" h="27871" extrusionOk="0">
                <a:moveTo>
                  <a:pt x="0" y="27871"/>
                </a:moveTo>
                <a:cubicBezTo>
                  <a:pt x="11853" y="21945"/>
                  <a:pt x="23145" y="13499"/>
                  <a:pt x="36254" y="11557"/>
                </a:cubicBezTo>
                <a:cubicBezTo>
                  <a:pt x="57694" y="8381"/>
                  <a:pt x="79612" y="14900"/>
                  <a:pt x="100785" y="19532"/>
                </a:cubicBezTo>
                <a:cubicBezTo>
                  <a:pt x="121119" y="23980"/>
                  <a:pt x="142181" y="26554"/>
                  <a:pt x="162961" y="25333"/>
                </a:cubicBezTo>
                <a:cubicBezTo>
                  <a:pt x="205311" y="22845"/>
                  <a:pt x="245432" y="862"/>
                  <a:pt x="287855" y="862"/>
                </a:cubicBezTo>
                <a:cubicBezTo>
                  <a:pt x="312025" y="862"/>
                  <a:pt x="336379" y="-1412"/>
                  <a:pt x="360362" y="1587"/>
                </a:cubicBezTo>
                <a:cubicBezTo>
                  <a:pt x="371034" y="2922"/>
                  <a:pt x="383005" y="6211"/>
                  <a:pt x="392628" y="140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764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2E52-9880-4ABF-9295-5A70D2DD736B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E33D-EDD5-4F20-8321-71EA7AA429D7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1BA8-7605-4BA3-82D1-C8016497ABD2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2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533A-DC35-4613-ACFF-1F113D1C8B78}" type="datetime1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1606-A870-42D5-9419-122F66909E7B}" type="datetime1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BF7B5-F615-4AC6-82F3-1FF465F4F121}" type="datetime1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7BDD-E347-49B1-B9A2-34FC8057FC8A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C3D31-3E98-47C4-9C43-00846C4001A3}" type="datetime1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6106-A3D3-466C-8D8D-E422B510251D}" type="datetime1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/Users/shircohen/Library/Group%2520Containers/UBF8T346G9.ms/WebArchiveCopyPasteTempFiles/com.microsoft.Word/ts-7553-thumb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elestrak.org/NORAD/elements/index.php?FORMAT=tle" TargetMode="External"/><Relationship Id="rId3" Type="http://schemas.openxmlformats.org/officeDocument/2006/relationships/hyperlink" Target="https://www.researchgate.net/publication/252559100_Determining_satellite_close_approaches_part_II" TargetMode="External"/><Relationship Id="rId7" Type="http://schemas.openxmlformats.org/officeDocument/2006/relationships/hyperlink" Target="https://celestrak.org/" TargetMode="External"/><Relationship Id="rId12" Type="http://schemas.openxmlformats.org/officeDocument/2006/relationships/hyperlink" Target="https://github.com/cohensh96/Satellite-s-projec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tria.tacc.utexas.edu/AstriaGraph/" TargetMode="External"/><Relationship Id="rId11" Type="http://schemas.openxmlformats.org/officeDocument/2006/relationships/hyperlink" Target="https://www.nasa.gov/mission_pages/station/news/orbital_debris.html" TargetMode="External"/><Relationship Id="rId5" Type="http://schemas.openxmlformats.org/officeDocument/2006/relationships/hyperlink" Target="https://www.researchgate.net/profile/Pini-Gurfil/publication/301620752_Improvements_to_Time_of_Closest_Approach_Calculation/links/5763c3f508ae570d6e15cbd1/Improvements-to-Time-of-Closest-Approach-Calculation.pdf" TargetMode="External"/><Relationship Id="rId10" Type="http://schemas.openxmlformats.org/officeDocument/2006/relationships/hyperlink" Target="https://www.isispace.nl/product/on-board-computer/" TargetMode="External"/><Relationship Id="rId4" Type="http://schemas.openxmlformats.org/officeDocument/2006/relationships/hyperlink" Target="https://www.researchgate.net/publication/338609111_Satellite_Closest_Approach_Calculation_Through_Chebyshev_Proxy_Polynomials" TargetMode="External"/><Relationship Id="rId9" Type="http://schemas.openxmlformats.org/officeDocument/2006/relationships/hyperlink" Target="https://www.gem5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astria.tacc.utexas.edu/AstriaGraph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14172" y="4862517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297" name="Google Shape;297;p31"/>
          <p:cNvGrpSpPr/>
          <p:nvPr/>
        </p:nvGrpSpPr>
        <p:grpSpPr>
          <a:xfrm rot="-228760">
            <a:off x="8685369" y="3405343"/>
            <a:ext cx="3864980" cy="3863899"/>
            <a:chOff x="710950" y="550125"/>
            <a:chExt cx="1786375" cy="1785875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710950" y="550125"/>
              <a:ext cx="1786375" cy="1785875"/>
              <a:chOff x="710950" y="550125"/>
              <a:chExt cx="1786375" cy="1785875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710950" y="550125"/>
                <a:ext cx="1786375" cy="1785875"/>
              </a:xfrm>
              <a:custGeom>
                <a:avLst/>
                <a:gdLst/>
                <a:ahLst/>
                <a:cxnLst/>
                <a:rect l="l" t="t" r="r" b="b"/>
                <a:pathLst>
                  <a:path w="71455" h="71435" extrusionOk="0">
                    <a:moveTo>
                      <a:pt x="35738" y="1"/>
                    </a:moveTo>
                    <a:cubicBezTo>
                      <a:pt x="16007" y="1"/>
                      <a:pt x="1" y="15987"/>
                      <a:pt x="1" y="35718"/>
                    </a:cubicBezTo>
                    <a:cubicBezTo>
                      <a:pt x="1" y="55448"/>
                      <a:pt x="16007" y="71434"/>
                      <a:pt x="35738" y="71434"/>
                    </a:cubicBezTo>
                    <a:cubicBezTo>
                      <a:pt x="55469" y="71434"/>
                      <a:pt x="71455" y="55448"/>
                      <a:pt x="71455" y="35718"/>
                    </a:cubicBezTo>
                    <a:cubicBezTo>
                      <a:pt x="71455" y="15987"/>
                      <a:pt x="55469" y="1"/>
                      <a:pt x="357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780000" y="666700"/>
                <a:ext cx="989200" cy="1613000"/>
              </a:xfrm>
              <a:custGeom>
                <a:avLst/>
                <a:gdLst/>
                <a:ahLst/>
                <a:cxnLst/>
                <a:rect l="l" t="t" r="r" b="b"/>
                <a:pathLst>
                  <a:path w="39568" h="64520" extrusionOk="0">
                    <a:moveTo>
                      <a:pt x="17724" y="0"/>
                    </a:moveTo>
                    <a:cubicBezTo>
                      <a:pt x="17309" y="0"/>
                      <a:pt x="16873" y="60"/>
                      <a:pt x="16614" y="150"/>
                    </a:cubicBezTo>
                    <a:cubicBezTo>
                      <a:pt x="15986" y="360"/>
                      <a:pt x="14291" y="1113"/>
                      <a:pt x="14501" y="1720"/>
                    </a:cubicBezTo>
                    <a:cubicBezTo>
                      <a:pt x="14537" y="1835"/>
                      <a:pt x="14653" y="1876"/>
                      <a:pt x="14812" y="1876"/>
                    </a:cubicBezTo>
                    <a:cubicBezTo>
                      <a:pt x="15182" y="1876"/>
                      <a:pt x="15784" y="1657"/>
                      <a:pt x="16165" y="1657"/>
                    </a:cubicBezTo>
                    <a:cubicBezTo>
                      <a:pt x="16273" y="1657"/>
                      <a:pt x="16363" y="1675"/>
                      <a:pt x="16426" y="1720"/>
                    </a:cubicBezTo>
                    <a:cubicBezTo>
                      <a:pt x="16551" y="1824"/>
                      <a:pt x="16635" y="2159"/>
                      <a:pt x="16614" y="2305"/>
                    </a:cubicBezTo>
                    <a:cubicBezTo>
                      <a:pt x="16551" y="2473"/>
                      <a:pt x="16028" y="2619"/>
                      <a:pt x="16091" y="2766"/>
                    </a:cubicBezTo>
                    <a:cubicBezTo>
                      <a:pt x="16147" y="2901"/>
                      <a:pt x="16299" y="2947"/>
                      <a:pt x="16498" y="2947"/>
                    </a:cubicBezTo>
                    <a:cubicBezTo>
                      <a:pt x="16905" y="2947"/>
                      <a:pt x="17513" y="2757"/>
                      <a:pt x="17924" y="2757"/>
                    </a:cubicBezTo>
                    <a:cubicBezTo>
                      <a:pt x="18056" y="2757"/>
                      <a:pt x="18168" y="2777"/>
                      <a:pt x="18246" y="2829"/>
                    </a:cubicBezTo>
                    <a:cubicBezTo>
                      <a:pt x="18413" y="2954"/>
                      <a:pt x="18685" y="3435"/>
                      <a:pt x="18560" y="3603"/>
                    </a:cubicBezTo>
                    <a:cubicBezTo>
                      <a:pt x="18417" y="3817"/>
                      <a:pt x="18041" y="3906"/>
                      <a:pt x="17621" y="3906"/>
                    </a:cubicBezTo>
                    <a:cubicBezTo>
                      <a:pt x="17058" y="3906"/>
                      <a:pt x="16417" y="3747"/>
                      <a:pt x="16154" y="3519"/>
                    </a:cubicBezTo>
                    <a:cubicBezTo>
                      <a:pt x="16049" y="3414"/>
                      <a:pt x="16154" y="3038"/>
                      <a:pt x="16049" y="2933"/>
                    </a:cubicBezTo>
                    <a:cubicBezTo>
                      <a:pt x="15777" y="2640"/>
                      <a:pt x="14877" y="2724"/>
                      <a:pt x="14522" y="2598"/>
                    </a:cubicBezTo>
                    <a:cubicBezTo>
                      <a:pt x="14312" y="2515"/>
                      <a:pt x="13936" y="2201"/>
                      <a:pt x="13726" y="2159"/>
                    </a:cubicBezTo>
                    <a:cubicBezTo>
                      <a:pt x="13580" y="2120"/>
                      <a:pt x="13343" y="2108"/>
                      <a:pt x="13087" y="2108"/>
                    </a:cubicBezTo>
                    <a:cubicBezTo>
                      <a:pt x="12648" y="2108"/>
                      <a:pt x="12154" y="2146"/>
                      <a:pt x="11969" y="2159"/>
                    </a:cubicBezTo>
                    <a:cubicBezTo>
                      <a:pt x="6738" y="5946"/>
                      <a:pt x="2574" y="11114"/>
                      <a:pt x="1" y="17119"/>
                    </a:cubicBezTo>
                    <a:lnTo>
                      <a:pt x="1" y="19149"/>
                    </a:lnTo>
                    <a:cubicBezTo>
                      <a:pt x="1" y="19149"/>
                      <a:pt x="1277" y="19505"/>
                      <a:pt x="1486" y="19860"/>
                    </a:cubicBezTo>
                    <a:cubicBezTo>
                      <a:pt x="1863" y="20446"/>
                      <a:pt x="1319" y="22016"/>
                      <a:pt x="1486" y="22685"/>
                    </a:cubicBezTo>
                    <a:cubicBezTo>
                      <a:pt x="1674" y="23376"/>
                      <a:pt x="2344" y="24736"/>
                      <a:pt x="2930" y="25133"/>
                    </a:cubicBezTo>
                    <a:cubicBezTo>
                      <a:pt x="3096" y="25239"/>
                      <a:pt x="3501" y="25366"/>
                      <a:pt x="3801" y="25366"/>
                    </a:cubicBezTo>
                    <a:cubicBezTo>
                      <a:pt x="3917" y="25366"/>
                      <a:pt x="4017" y="25347"/>
                      <a:pt x="4081" y="25301"/>
                    </a:cubicBezTo>
                    <a:cubicBezTo>
                      <a:pt x="4248" y="25175"/>
                      <a:pt x="4269" y="24673"/>
                      <a:pt x="4227" y="24464"/>
                    </a:cubicBezTo>
                    <a:cubicBezTo>
                      <a:pt x="4102" y="23857"/>
                      <a:pt x="3076" y="22936"/>
                      <a:pt x="2867" y="22350"/>
                    </a:cubicBezTo>
                    <a:cubicBezTo>
                      <a:pt x="2679" y="21869"/>
                      <a:pt x="2260" y="20697"/>
                      <a:pt x="2595" y="20300"/>
                    </a:cubicBezTo>
                    <a:cubicBezTo>
                      <a:pt x="2666" y="20229"/>
                      <a:pt x="2818" y="20198"/>
                      <a:pt x="2976" y="20198"/>
                    </a:cubicBezTo>
                    <a:cubicBezTo>
                      <a:pt x="3147" y="20198"/>
                      <a:pt x="3324" y="20235"/>
                      <a:pt x="3411" y="20300"/>
                    </a:cubicBezTo>
                    <a:cubicBezTo>
                      <a:pt x="3809" y="20655"/>
                      <a:pt x="3537" y="21911"/>
                      <a:pt x="3746" y="22413"/>
                    </a:cubicBezTo>
                    <a:cubicBezTo>
                      <a:pt x="4060" y="23229"/>
                      <a:pt x="5671" y="24422"/>
                      <a:pt x="5713" y="25301"/>
                    </a:cubicBezTo>
                    <a:cubicBezTo>
                      <a:pt x="5734" y="25573"/>
                      <a:pt x="5190" y="25970"/>
                      <a:pt x="5211" y="26242"/>
                    </a:cubicBezTo>
                    <a:cubicBezTo>
                      <a:pt x="5231" y="26807"/>
                      <a:pt x="6006" y="27832"/>
                      <a:pt x="6466" y="28167"/>
                    </a:cubicBezTo>
                    <a:cubicBezTo>
                      <a:pt x="6973" y="28527"/>
                      <a:pt x="8208" y="29091"/>
                      <a:pt x="9023" y="29091"/>
                    </a:cubicBezTo>
                    <a:cubicBezTo>
                      <a:pt x="9251" y="29091"/>
                      <a:pt x="9446" y="29046"/>
                      <a:pt x="9584" y="28941"/>
                    </a:cubicBezTo>
                    <a:cubicBezTo>
                      <a:pt x="9688" y="28858"/>
                      <a:pt x="9500" y="28502"/>
                      <a:pt x="9584" y="28439"/>
                    </a:cubicBezTo>
                    <a:cubicBezTo>
                      <a:pt x="9672" y="28366"/>
                      <a:pt x="9829" y="28333"/>
                      <a:pt x="10005" y="28333"/>
                    </a:cubicBezTo>
                    <a:cubicBezTo>
                      <a:pt x="10330" y="28333"/>
                      <a:pt x="10717" y="28444"/>
                      <a:pt x="10839" y="28606"/>
                    </a:cubicBezTo>
                    <a:cubicBezTo>
                      <a:pt x="10985" y="28795"/>
                      <a:pt x="10588" y="29318"/>
                      <a:pt x="10713" y="29506"/>
                    </a:cubicBezTo>
                    <a:cubicBezTo>
                      <a:pt x="10860" y="29694"/>
                      <a:pt x="11467" y="29632"/>
                      <a:pt x="11697" y="29674"/>
                    </a:cubicBezTo>
                    <a:cubicBezTo>
                      <a:pt x="12094" y="29757"/>
                      <a:pt x="13224" y="30092"/>
                      <a:pt x="13224" y="30092"/>
                    </a:cubicBezTo>
                    <a:cubicBezTo>
                      <a:pt x="13224" y="30092"/>
                      <a:pt x="14626" y="32184"/>
                      <a:pt x="15359" y="32540"/>
                    </a:cubicBezTo>
                    <a:cubicBezTo>
                      <a:pt x="15506" y="32614"/>
                      <a:pt x="15707" y="32638"/>
                      <a:pt x="15936" y="32638"/>
                    </a:cubicBezTo>
                    <a:cubicBezTo>
                      <a:pt x="16370" y="32638"/>
                      <a:pt x="16902" y="32551"/>
                      <a:pt x="17346" y="32551"/>
                    </a:cubicBezTo>
                    <a:cubicBezTo>
                      <a:pt x="17665" y="32551"/>
                      <a:pt x="17939" y="32596"/>
                      <a:pt x="18100" y="32749"/>
                    </a:cubicBezTo>
                    <a:cubicBezTo>
                      <a:pt x="18497" y="33126"/>
                      <a:pt x="18602" y="34465"/>
                      <a:pt x="18372" y="34988"/>
                    </a:cubicBezTo>
                    <a:cubicBezTo>
                      <a:pt x="18141" y="35490"/>
                      <a:pt x="16781" y="35783"/>
                      <a:pt x="16488" y="36285"/>
                    </a:cubicBezTo>
                    <a:cubicBezTo>
                      <a:pt x="16258" y="36725"/>
                      <a:pt x="16467" y="37792"/>
                      <a:pt x="16405" y="38273"/>
                    </a:cubicBezTo>
                    <a:cubicBezTo>
                      <a:pt x="16363" y="38587"/>
                      <a:pt x="16133" y="39508"/>
                      <a:pt x="16133" y="39508"/>
                    </a:cubicBezTo>
                    <a:cubicBezTo>
                      <a:pt x="16133" y="39508"/>
                      <a:pt x="18392" y="41914"/>
                      <a:pt x="18853" y="42897"/>
                    </a:cubicBezTo>
                    <a:cubicBezTo>
                      <a:pt x="18957" y="43169"/>
                      <a:pt x="18853" y="43839"/>
                      <a:pt x="19062" y="44048"/>
                    </a:cubicBezTo>
                    <a:cubicBezTo>
                      <a:pt x="19250" y="44257"/>
                      <a:pt x="20045" y="44320"/>
                      <a:pt x="20150" y="44320"/>
                    </a:cubicBezTo>
                    <a:cubicBezTo>
                      <a:pt x="20276" y="44320"/>
                      <a:pt x="22368" y="45910"/>
                      <a:pt x="22368" y="45910"/>
                    </a:cubicBezTo>
                    <a:cubicBezTo>
                      <a:pt x="22368" y="45910"/>
                      <a:pt x="21426" y="50806"/>
                      <a:pt x="22368" y="52041"/>
                    </a:cubicBezTo>
                    <a:cubicBezTo>
                      <a:pt x="22473" y="52187"/>
                      <a:pt x="22996" y="52083"/>
                      <a:pt x="23100" y="52250"/>
                    </a:cubicBezTo>
                    <a:cubicBezTo>
                      <a:pt x="23477" y="52857"/>
                      <a:pt x="22431" y="54363"/>
                      <a:pt x="22598" y="55075"/>
                    </a:cubicBezTo>
                    <a:cubicBezTo>
                      <a:pt x="22724" y="55577"/>
                      <a:pt x="23854" y="56728"/>
                      <a:pt x="23854" y="56728"/>
                    </a:cubicBezTo>
                    <a:cubicBezTo>
                      <a:pt x="23854" y="56728"/>
                      <a:pt x="23456" y="58862"/>
                      <a:pt x="23623" y="59532"/>
                    </a:cubicBezTo>
                    <a:cubicBezTo>
                      <a:pt x="23791" y="60348"/>
                      <a:pt x="24732" y="61791"/>
                      <a:pt x="25276" y="62440"/>
                    </a:cubicBezTo>
                    <a:cubicBezTo>
                      <a:pt x="25716" y="62984"/>
                      <a:pt x="26741" y="64051"/>
                      <a:pt x="27390" y="64302"/>
                    </a:cubicBezTo>
                    <a:cubicBezTo>
                      <a:pt x="27689" y="64414"/>
                      <a:pt x="28233" y="64519"/>
                      <a:pt x="28717" y="64519"/>
                    </a:cubicBezTo>
                    <a:cubicBezTo>
                      <a:pt x="29045" y="64519"/>
                      <a:pt x="29346" y="64471"/>
                      <a:pt x="29524" y="64344"/>
                    </a:cubicBezTo>
                    <a:cubicBezTo>
                      <a:pt x="29670" y="64239"/>
                      <a:pt x="29775" y="63821"/>
                      <a:pt x="29733" y="63654"/>
                    </a:cubicBezTo>
                    <a:cubicBezTo>
                      <a:pt x="29587" y="63151"/>
                      <a:pt x="28352" y="62817"/>
                      <a:pt x="28164" y="62335"/>
                    </a:cubicBezTo>
                    <a:cubicBezTo>
                      <a:pt x="28101" y="62189"/>
                      <a:pt x="28206" y="61833"/>
                      <a:pt x="28247" y="61687"/>
                    </a:cubicBezTo>
                    <a:cubicBezTo>
                      <a:pt x="28310" y="61477"/>
                      <a:pt x="28499" y="61080"/>
                      <a:pt x="28540" y="60871"/>
                    </a:cubicBezTo>
                    <a:cubicBezTo>
                      <a:pt x="28582" y="60682"/>
                      <a:pt x="28729" y="60201"/>
                      <a:pt x="28603" y="60055"/>
                    </a:cubicBezTo>
                    <a:cubicBezTo>
                      <a:pt x="28539" y="59991"/>
                      <a:pt x="28405" y="59970"/>
                      <a:pt x="28253" y="59970"/>
                    </a:cubicBezTo>
                    <a:cubicBezTo>
                      <a:pt x="27981" y="59970"/>
                      <a:pt x="27651" y="60035"/>
                      <a:pt x="27556" y="60035"/>
                    </a:cubicBezTo>
                    <a:cubicBezTo>
                      <a:pt x="27547" y="60035"/>
                      <a:pt x="27541" y="60035"/>
                      <a:pt x="27536" y="60034"/>
                    </a:cubicBezTo>
                    <a:cubicBezTo>
                      <a:pt x="27327" y="59971"/>
                      <a:pt x="26992" y="59573"/>
                      <a:pt x="26992" y="59364"/>
                    </a:cubicBezTo>
                    <a:cubicBezTo>
                      <a:pt x="27013" y="59050"/>
                      <a:pt x="27724" y="58778"/>
                      <a:pt x="27871" y="58506"/>
                    </a:cubicBezTo>
                    <a:lnTo>
                      <a:pt x="27996" y="57858"/>
                    </a:lnTo>
                    <a:lnTo>
                      <a:pt x="27013" y="57586"/>
                    </a:lnTo>
                    <a:lnTo>
                      <a:pt x="27076" y="57000"/>
                    </a:lnTo>
                    <a:lnTo>
                      <a:pt x="28478" y="56770"/>
                    </a:lnTo>
                    <a:cubicBezTo>
                      <a:pt x="28478" y="56770"/>
                      <a:pt x="30172" y="56163"/>
                      <a:pt x="30591" y="55765"/>
                    </a:cubicBezTo>
                    <a:cubicBezTo>
                      <a:pt x="30591" y="55765"/>
                      <a:pt x="31322" y="54446"/>
                      <a:pt x="31324" y="54446"/>
                    </a:cubicBezTo>
                    <a:lnTo>
                      <a:pt x="31324" y="54446"/>
                    </a:lnTo>
                    <a:cubicBezTo>
                      <a:pt x="31324" y="54446"/>
                      <a:pt x="31324" y="54446"/>
                      <a:pt x="31323" y="54447"/>
                    </a:cubicBezTo>
                    <a:lnTo>
                      <a:pt x="33039" y="52229"/>
                    </a:lnTo>
                    <a:lnTo>
                      <a:pt x="33541" y="51581"/>
                    </a:lnTo>
                    <a:lnTo>
                      <a:pt x="33039" y="49363"/>
                    </a:lnTo>
                    <a:lnTo>
                      <a:pt x="33039" y="49342"/>
                    </a:lnTo>
                    <a:cubicBezTo>
                      <a:pt x="33123" y="49028"/>
                      <a:pt x="33729" y="48170"/>
                      <a:pt x="33729" y="48170"/>
                    </a:cubicBezTo>
                    <a:lnTo>
                      <a:pt x="35780" y="48233"/>
                    </a:lnTo>
                    <a:lnTo>
                      <a:pt x="37161" y="47124"/>
                    </a:lnTo>
                    <a:cubicBezTo>
                      <a:pt x="37684" y="46182"/>
                      <a:pt x="37203" y="43818"/>
                      <a:pt x="37600" y="42814"/>
                    </a:cubicBezTo>
                    <a:cubicBezTo>
                      <a:pt x="37851" y="42249"/>
                      <a:pt x="38877" y="41433"/>
                      <a:pt x="39149" y="40868"/>
                    </a:cubicBezTo>
                    <a:cubicBezTo>
                      <a:pt x="39274" y="40575"/>
                      <a:pt x="39567" y="39905"/>
                      <a:pt x="39421" y="39612"/>
                    </a:cubicBezTo>
                    <a:cubicBezTo>
                      <a:pt x="39232" y="39298"/>
                      <a:pt x="38312" y="39403"/>
                      <a:pt x="38019" y="39173"/>
                    </a:cubicBezTo>
                    <a:cubicBezTo>
                      <a:pt x="38019" y="39173"/>
                      <a:pt x="37266" y="37813"/>
                      <a:pt x="37098" y="37666"/>
                    </a:cubicBezTo>
                    <a:cubicBezTo>
                      <a:pt x="37098" y="37666"/>
                      <a:pt x="36273" y="37703"/>
                      <a:pt x="35436" y="37703"/>
                    </a:cubicBezTo>
                    <a:cubicBezTo>
                      <a:pt x="34849" y="37703"/>
                      <a:pt x="34257" y="37685"/>
                      <a:pt x="33939" y="37625"/>
                    </a:cubicBezTo>
                    <a:cubicBezTo>
                      <a:pt x="33709" y="37583"/>
                      <a:pt x="33269" y="37373"/>
                      <a:pt x="33039" y="37290"/>
                    </a:cubicBezTo>
                    <a:cubicBezTo>
                      <a:pt x="32641" y="37143"/>
                      <a:pt x="33039" y="37290"/>
                      <a:pt x="31428" y="36683"/>
                    </a:cubicBezTo>
                    <a:cubicBezTo>
                      <a:pt x="31428" y="36683"/>
                      <a:pt x="31449" y="35323"/>
                      <a:pt x="31323" y="34884"/>
                    </a:cubicBezTo>
                    <a:cubicBezTo>
                      <a:pt x="31198" y="34486"/>
                      <a:pt x="30486" y="33440"/>
                      <a:pt x="30486" y="33440"/>
                    </a:cubicBezTo>
                    <a:lnTo>
                      <a:pt x="28227" y="33398"/>
                    </a:lnTo>
                    <a:cubicBezTo>
                      <a:pt x="27620" y="33398"/>
                      <a:pt x="27369" y="31745"/>
                      <a:pt x="26908" y="31347"/>
                    </a:cubicBezTo>
                    <a:cubicBezTo>
                      <a:pt x="26709" y="31166"/>
                      <a:pt x="26196" y="30750"/>
                      <a:pt x="25886" y="30750"/>
                    </a:cubicBezTo>
                    <a:cubicBezTo>
                      <a:pt x="25837" y="30750"/>
                      <a:pt x="25794" y="30760"/>
                      <a:pt x="25758" y="30783"/>
                    </a:cubicBezTo>
                    <a:cubicBezTo>
                      <a:pt x="25611" y="30866"/>
                      <a:pt x="25799" y="31306"/>
                      <a:pt x="25695" y="31410"/>
                    </a:cubicBezTo>
                    <a:cubicBezTo>
                      <a:pt x="25486" y="31607"/>
                      <a:pt x="25007" y="31695"/>
                      <a:pt x="24540" y="31695"/>
                    </a:cubicBezTo>
                    <a:cubicBezTo>
                      <a:pt x="24164" y="31695"/>
                      <a:pt x="23796" y="31638"/>
                      <a:pt x="23582" y="31536"/>
                    </a:cubicBezTo>
                    <a:cubicBezTo>
                      <a:pt x="23289" y="31389"/>
                      <a:pt x="23079" y="30636"/>
                      <a:pt x="22807" y="30469"/>
                    </a:cubicBezTo>
                    <a:cubicBezTo>
                      <a:pt x="22423" y="30218"/>
                      <a:pt x="21584" y="29954"/>
                      <a:pt x="20996" y="29954"/>
                    </a:cubicBezTo>
                    <a:cubicBezTo>
                      <a:pt x="20848" y="29954"/>
                      <a:pt x="20716" y="29970"/>
                      <a:pt x="20610" y="30008"/>
                    </a:cubicBezTo>
                    <a:cubicBezTo>
                      <a:pt x="19941" y="30238"/>
                      <a:pt x="19439" y="31871"/>
                      <a:pt x="18790" y="32101"/>
                    </a:cubicBezTo>
                    <a:cubicBezTo>
                      <a:pt x="18689" y="32137"/>
                      <a:pt x="18556" y="32153"/>
                      <a:pt x="18403" y="32153"/>
                    </a:cubicBezTo>
                    <a:cubicBezTo>
                      <a:pt x="17509" y="32153"/>
                      <a:pt x="15923" y="31619"/>
                      <a:pt x="15923" y="31619"/>
                    </a:cubicBezTo>
                    <a:cubicBezTo>
                      <a:pt x="15923" y="31619"/>
                      <a:pt x="16258" y="29004"/>
                      <a:pt x="15714" y="28397"/>
                    </a:cubicBezTo>
                    <a:cubicBezTo>
                      <a:pt x="15597" y="28273"/>
                      <a:pt x="15358" y="28245"/>
                      <a:pt x="15081" y="28245"/>
                    </a:cubicBezTo>
                    <a:cubicBezTo>
                      <a:pt x="14841" y="28245"/>
                      <a:pt x="14572" y="28266"/>
                      <a:pt x="14331" y="28266"/>
                    </a:cubicBezTo>
                    <a:cubicBezTo>
                      <a:pt x="14006" y="28266"/>
                      <a:pt x="13731" y="28227"/>
                      <a:pt x="13643" y="28042"/>
                    </a:cubicBezTo>
                    <a:cubicBezTo>
                      <a:pt x="13434" y="27644"/>
                      <a:pt x="14417" y="26912"/>
                      <a:pt x="14480" y="26472"/>
                    </a:cubicBezTo>
                    <a:cubicBezTo>
                      <a:pt x="14501" y="26242"/>
                      <a:pt x="14459" y="25656"/>
                      <a:pt x="14229" y="25552"/>
                    </a:cubicBezTo>
                    <a:cubicBezTo>
                      <a:pt x="14178" y="25534"/>
                      <a:pt x="14125" y="25525"/>
                      <a:pt x="14071" y="25525"/>
                    </a:cubicBezTo>
                    <a:cubicBezTo>
                      <a:pt x="13302" y="25525"/>
                      <a:pt x="12230" y="27217"/>
                      <a:pt x="11488" y="27393"/>
                    </a:cubicBezTo>
                    <a:cubicBezTo>
                      <a:pt x="11359" y="27425"/>
                      <a:pt x="11182" y="27441"/>
                      <a:pt x="10987" y="27441"/>
                    </a:cubicBezTo>
                    <a:cubicBezTo>
                      <a:pt x="10547" y="27441"/>
                      <a:pt x="10019" y="27358"/>
                      <a:pt x="9772" y="27184"/>
                    </a:cubicBezTo>
                    <a:cubicBezTo>
                      <a:pt x="9479" y="26974"/>
                      <a:pt x="9186" y="26200"/>
                      <a:pt x="9144" y="25845"/>
                    </a:cubicBezTo>
                    <a:cubicBezTo>
                      <a:pt x="9123" y="25489"/>
                      <a:pt x="9395" y="24777"/>
                      <a:pt x="9521" y="24443"/>
                    </a:cubicBezTo>
                    <a:cubicBezTo>
                      <a:pt x="9709" y="23982"/>
                      <a:pt x="10483" y="22706"/>
                      <a:pt x="10483" y="22706"/>
                    </a:cubicBezTo>
                    <a:cubicBezTo>
                      <a:pt x="10483" y="22706"/>
                      <a:pt x="12074" y="21744"/>
                      <a:pt x="12659" y="21597"/>
                    </a:cubicBezTo>
                    <a:cubicBezTo>
                      <a:pt x="13295" y="21444"/>
                      <a:pt x="14448" y="21199"/>
                      <a:pt x="15420" y="21199"/>
                    </a:cubicBezTo>
                    <a:cubicBezTo>
                      <a:pt x="16047" y="21199"/>
                      <a:pt x="16599" y="21301"/>
                      <a:pt x="16886" y="21597"/>
                    </a:cubicBezTo>
                    <a:cubicBezTo>
                      <a:pt x="17116" y="21827"/>
                      <a:pt x="16886" y="22873"/>
                      <a:pt x="16886" y="22873"/>
                    </a:cubicBezTo>
                    <a:cubicBezTo>
                      <a:pt x="16886" y="22873"/>
                      <a:pt x="17816" y="23621"/>
                      <a:pt x="18256" y="23621"/>
                    </a:cubicBezTo>
                    <a:cubicBezTo>
                      <a:pt x="18310" y="23621"/>
                      <a:pt x="18356" y="23610"/>
                      <a:pt x="18392" y="23585"/>
                    </a:cubicBezTo>
                    <a:cubicBezTo>
                      <a:pt x="18853" y="23271"/>
                      <a:pt x="18079" y="21890"/>
                      <a:pt x="18288" y="21388"/>
                    </a:cubicBezTo>
                    <a:cubicBezTo>
                      <a:pt x="18413" y="21011"/>
                      <a:pt x="19062" y="20530"/>
                      <a:pt x="19376" y="20279"/>
                    </a:cubicBezTo>
                    <a:cubicBezTo>
                      <a:pt x="19878" y="19860"/>
                      <a:pt x="21573" y="18835"/>
                      <a:pt x="21573" y="18835"/>
                    </a:cubicBezTo>
                    <a:cubicBezTo>
                      <a:pt x="21573" y="18835"/>
                      <a:pt x="21615" y="18040"/>
                      <a:pt x="21740" y="17810"/>
                    </a:cubicBezTo>
                    <a:cubicBezTo>
                      <a:pt x="22075" y="17098"/>
                      <a:pt x="23310" y="15990"/>
                      <a:pt x="23937" y="15508"/>
                    </a:cubicBezTo>
                    <a:cubicBezTo>
                      <a:pt x="24460" y="15111"/>
                      <a:pt x="26218" y="14881"/>
                      <a:pt x="26281" y="14211"/>
                    </a:cubicBezTo>
                    <a:cubicBezTo>
                      <a:pt x="26281" y="14148"/>
                      <a:pt x="26071" y="14106"/>
                      <a:pt x="26071" y="14044"/>
                    </a:cubicBezTo>
                    <a:cubicBezTo>
                      <a:pt x="26051" y="13500"/>
                      <a:pt x="27139" y="12684"/>
                      <a:pt x="27662" y="12558"/>
                    </a:cubicBezTo>
                    <a:cubicBezTo>
                      <a:pt x="27685" y="12551"/>
                      <a:pt x="27711" y="12549"/>
                      <a:pt x="27740" y="12549"/>
                    </a:cubicBezTo>
                    <a:cubicBezTo>
                      <a:pt x="27896" y="12549"/>
                      <a:pt x="28121" y="12634"/>
                      <a:pt x="28227" y="12705"/>
                    </a:cubicBezTo>
                    <a:cubicBezTo>
                      <a:pt x="28331" y="12767"/>
                      <a:pt x="28394" y="13039"/>
                      <a:pt x="28499" y="13039"/>
                    </a:cubicBezTo>
                    <a:cubicBezTo>
                      <a:pt x="28503" y="13040"/>
                      <a:pt x="28507" y="13040"/>
                      <a:pt x="28512" y="13040"/>
                    </a:cubicBezTo>
                    <a:cubicBezTo>
                      <a:pt x="28736" y="13040"/>
                      <a:pt x="28921" y="12513"/>
                      <a:pt x="29105" y="12370"/>
                    </a:cubicBezTo>
                    <a:cubicBezTo>
                      <a:pt x="29126" y="12349"/>
                      <a:pt x="29252" y="12349"/>
                      <a:pt x="29252" y="12307"/>
                    </a:cubicBezTo>
                    <a:cubicBezTo>
                      <a:pt x="29243" y="12234"/>
                      <a:pt x="29147" y="12217"/>
                      <a:pt x="29028" y="12217"/>
                    </a:cubicBezTo>
                    <a:cubicBezTo>
                      <a:pt x="28917" y="12217"/>
                      <a:pt x="28785" y="12232"/>
                      <a:pt x="28684" y="12232"/>
                    </a:cubicBezTo>
                    <a:cubicBezTo>
                      <a:pt x="28644" y="12232"/>
                      <a:pt x="28609" y="12230"/>
                      <a:pt x="28582" y="12223"/>
                    </a:cubicBezTo>
                    <a:cubicBezTo>
                      <a:pt x="28415" y="12181"/>
                      <a:pt x="28017" y="12140"/>
                      <a:pt x="27913" y="11993"/>
                    </a:cubicBezTo>
                    <a:cubicBezTo>
                      <a:pt x="27829" y="11868"/>
                      <a:pt x="27850" y="11491"/>
                      <a:pt x="27913" y="11344"/>
                    </a:cubicBezTo>
                    <a:cubicBezTo>
                      <a:pt x="27975" y="11240"/>
                      <a:pt x="28164" y="11093"/>
                      <a:pt x="28268" y="11052"/>
                    </a:cubicBezTo>
                    <a:cubicBezTo>
                      <a:pt x="28342" y="11027"/>
                      <a:pt x="28452" y="11018"/>
                      <a:pt x="28569" y="11018"/>
                    </a:cubicBezTo>
                    <a:cubicBezTo>
                      <a:pt x="28750" y="11018"/>
                      <a:pt x="28949" y="11039"/>
                      <a:pt x="29064" y="11052"/>
                    </a:cubicBezTo>
                    <a:cubicBezTo>
                      <a:pt x="29147" y="11072"/>
                      <a:pt x="29356" y="11156"/>
                      <a:pt x="29419" y="11219"/>
                    </a:cubicBezTo>
                    <a:cubicBezTo>
                      <a:pt x="29545" y="11344"/>
                      <a:pt x="29566" y="11763"/>
                      <a:pt x="29733" y="11847"/>
                    </a:cubicBezTo>
                    <a:cubicBezTo>
                      <a:pt x="29761" y="11861"/>
                      <a:pt x="29805" y="11868"/>
                      <a:pt x="29854" y="11868"/>
                    </a:cubicBezTo>
                    <a:cubicBezTo>
                      <a:pt x="29952" y="11868"/>
                      <a:pt x="30068" y="11840"/>
                      <a:pt x="30110" y="11784"/>
                    </a:cubicBezTo>
                    <a:cubicBezTo>
                      <a:pt x="30110" y="11784"/>
                      <a:pt x="30089" y="11742"/>
                      <a:pt x="30110" y="11721"/>
                    </a:cubicBezTo>
                    <a:cubicBezTo>
                      <a:pt x="30131" y="11721"/>
                      <a:pt x="30193" y="11763"/>
                      <a:pt x="30214" y="11763"/>
                    </a:cubicBezTo>
                    <a:cubicBezTo>
                      <a:pt x="30282" y="11768"/>
                      <a:pt x="30373" y="11772"/>
                      <a:pt x="30473" y="11772"/>
                    </a:cubicBezTo>
                    <a:cubicBezTo>
                      <a:pt x="30774" y="11772"/>
                      <a:pt x="31166" y="11737"/>
                      <a:pt x="31323" y="11596"/>
                    </a:cubicBezTo>
                    <a:cubicBezTo>
                      <a:pt x="31428" y="11512"/>
                      <a:pt x="31344" y="11135"/>
                      <a:pt x="31470" y="11052"/>
                    </a:cubicBezTo>
                    <a:cubicBezTo>
                      <a:pt x="31500" y="11039"/>
                      <a:pt x="31540" y="11033"/>
                      <a:pt x="31585" y="11033"/>
                    </a:cubicBezTo>
                    <a:cubicBezTo>
                      <a:pt x="31760" y="11033"/>
                      <a:pt x="32014" y="11119"/>
                      <a:pt x="32097" y="11219"/>
                    </a:cubicBezTo>
                    <a:cubicBezTo>
                      <a:pt x="32181" y="11324"/>
                      <a:pt x="32160" y="11679"/>
                      <a:pt x="32097" y="11805"/>
                    </a:cubicBezTo>
                    <a:cubicBezTo>
                      <a:pt x="32014" y="11951"/>
                      <a:pt x="31470" y="12035"/>
                      <a:pt x="31512" y="12202"/>
                    </a:cubicBezTo>
                    <a:cubicBezTo>
                      <a:pt x="31637" y="12307"/>
                      <a:pt x="31491" y="12705"/>
                      <a:pt x="31595" y="12830"/>
                    </a:cubicBezTo>
                    <a:cubicBezTo>
                      <a:pt x="31846" y="13123"/>
                      <a:pt x="32683" y="13165"/>
                      <a:pt x="33039" y="13290"/>
                    </a:cubicBezTo>
                    <a:cubicBezTo>
                      <a:pt x="33185" y="13332"/>
                      <a:pt x="33499" y="13353"/>
                      <a:pt x="33583" y="13458"/>
                    </a:cubicBezTo>
                    <a:cubicBezTo>
                      <a:pt x="33583" y="13458"/>
                      <a:pt x="33583" y="13458"/>
                      <a:pt x="33583" y="13479"/>
                    </a:cubicBezTo>
                    <a:cubicBezTo>
                      <a:pt x="33624" y="13503"/>
                      <a:pt x="33695" y="13515"/>
                      <a:pt x="33769" y="13515"/>
                    </a:cubicBezTo>
                    <a:cubicBezTo>
                      <a:pt x="33883" y="13515"/>
                      <a:pt x="34005" y="13488"/>
                      <a:pt x="34043" y="13437"/>
                    </a:cubicBezTo>
                    <a:cubicBezTo>
                      <a:pt x="34190" y="13269"/>
                      <a:pt x="34190" y="12767"/>
                      <a:pt x="34085" y="12579"/>
                    </a:cubicBezTo>
                    <a:cubicBezTo>
                      <a:pt x="33939" y="12328"/>
                      <a:pt x="33185" y="12349"/>
                      <a:pt x="33039" y="12098"/>
                    </a:cubicBezTo>
                    <a:cubicBezTo>
                      <a:pt x="32913" y="11909"/>
                      <a:pt x="32913" y="11407"/>
                      <a:pt x="33039" y="11219"/>
                    </a:cubicBezTo>
                    <a:cubicBezTo>
                      <a:pt x="33144" y="11072"/>
                      <a:pt x="33625" y="11135"/>
                      <a:pt x="33729" y="10989"/>
                    </a:cubicBezTo>
                    <a:cubicBezTo>
                      <a:pt x="33918" y="10738"/>
                      <a:pt x="33918" y="10026"/>
                      <a:pt x="33771" y="9733"/>
                    </a:cubicBezTo>
                    <a:cubicBezTo>
                      <a:pt x="33688" y="9545"/>
                      <a:pt x="33227" y="9399"/>
                      <a:pt x="33039" y="9294"/>
                    </a:cubicBezTo>
                    <a:cubicBezTo>
                      <a:pt x="32893" y="9189"/>
                      <a:pt x="32516" y="9064"/>
                      <a:pt x="32411" y="8917"/>
                    </a:cubicBezTo>
                    <a:cubicBezTo>
                      <a:pt x="32139" y="8457"/>
                      <a:pt x="32328" y="6804"/>
                      <a:pt x="32328" y="6804"/>
                    </a:cubicBezTo>
                    <a:lnTo>
                      <a:pt x="32328" y="6804"/>
                    </a:lnTo>
                    <a:cubicBezTo>
                      <a:pt x="32327" y="6804"/>
                      <a:pt x="30967" y="7599"/>
                      <a:pt x="30444" y="7725"/>
                    </a:cubicBezTo>
                    <a:cubicBezTo>
                      <a:pt x="30343" y="7750"/>
                      <a:pt x="30156" y="7791"/>
                      <a:pt x="30002" y="7791"/>
                    </a:cubicBezTo>
                    <a:cubicBezTo>
                      <a:pt x="29902" y="7791"/>
                      <a:pt x="29816" y="7774"/>
                      <a:pt x="29775" y="7725"/>
                    </a:cubicBezTo>
                    <a:cubicBezTo>
                      <a:pt x="29503" y="7411"/>
                      <a:pt x="30172" y="6448"/>
                      <a:pt x="29942" y="6114"/>
                    </a:cubicBezTo>
                    <a:cubicBezTo>
                      <a:pt x="29640" y="5677"/>
                      <a:pt x="28596" y="5469"/>
                      <a:pt x="27861" y="5469"/>
                    </a:cubicBezTo>
                    <a:cubicBezTo>
                      <a:pt x="27680" y="5469"/>
                      <a:pt x="27518" y="5482"/>
                      <a:pt x="27390" y="5507"/>
                    </a:cubicBezTo>
                    <a:cubicBezTo>
                      <a:pt x="27076" y="5570"/>
                      <a:pt x="26490" y="6009"/>
                      <a:pt x="26343" y="6302"/>
                    </a:cubicBezTo>
                    <a:cubicBezTo>
                      <a:pt x="26071" y="6846"/>
                      <a:pt x="26699" y="8248"/>
                      <a:pt x="26343" y="8729"/>
                    </a:cubicBezTo>
                    <a:cubicBezTo>
                      <a:pt x="26051" y="9147"/>
                      <a:pt x="24816" y="9022"/>
                      <a:pt x="24439" y="9336"/>
                    </a:cubicBezTo>
                    <a:cubicBezTo>
                      <a:pt x="24105" y="9629"/>
                      <a:pt x="24021" y="10654"/>
                      <a:pt x="23686" y="10926"/>
                    </a:cubicBezTo>
                    <a:cubicBezTo>
                      <a:pt x="23569" y="11014"/>
                      <a:pt x="23286" y="11113"/>
                      <a:pt x="23070" y="11113"/>
                    </a:cubicBezTo>
                    <a:cubicBezTo>
                      <a:pt x="22978" y="11113"/>
                      <a:pt x="22899" y="11095"/>
                      <a:pt x="22849" y="11052"/>
                    </a:cubicBezTo>
                    <a:cubicBezTo>
                      <a:pt x="22473" y="10738"/>
                      <a:pt x="23184" y="9420"/>
                      <a:pt x="22849" y="9022"/>
                    </a:cubicBezTo>
                    <a:cubicBezTo>
                      <a:pt x="22669" y="8816"/>
                      <a:pt x="22037" y="8776"/>
                      <a:pt x="21578" y="8776"/>
                    </a:cubicBezTo>
                    <a:cubicBezTo>
                      <a:pt x="21290" y="8776"/>
                      <a:pt x="21071" y="8792"/>
                      <a:pt x="21071" y="8792"/>
                    </a:cubicBezTo>
                    <a:lnTo>
                      <a:pt x="20171" y="8206"/>
                    </a:lnTo>
                    <a:cubicBezTo>
                      <a:pt x="20171" y="8206"/>
                      <a:pt x="19690" y="7202"/>
                      <a:pt x="19815" y="6888"/>
                    </a:cubicBezTo>
                    <a:cubicBezTo>
                      <a:pt x="20171" y="6030"/>
                      <a:pt x="22159" y="5381"/>
                      <a:pt x="23017" y="5026"/>
                    </a:cubicBezTo>
                    <a:cubicBezTo>
                      <a:pt x="23312" y="4887"/>
                      <a:pt x="23953" y="4488"/>
                      <a:pt x="24354" y="4488"/>
                    </a:cubicBezTo>
                    <a:cubicBezTo>
                      <a:pt x="24436" y="4488"/>
                      <a:pt x="24508" y="4505"/>
                      <a:pt x="24565" y="4544"/>
                    </a:cubicBezTo>
                    <a:cubicBezTo>
                      <a:pt x="24795" y="4691"/>
                      <a:pt x="24523" y="5423"/>
                      <a:pt x="24732" y="5590"/>
                    </a:cubicBezTo>
                    <a:cubicBezTo>
                      <a:pt x="24804" y="5653"/>
                      <a:pt x="24946" y="5682"/>
                      <a:pt x="25096" y="5682"/>
                    </a:cubicBezTo>
                    <a:cubicBezTo>
                      <a:pt x="25294" y="5682"/>
                      <a:pt x="25507" y="5632"/>
                      <a:pt x="25590" y="5549"/>
                    </a:cubicBezTo>
                    <a:cubicBezTo>
                      <a:pt x="25695" y="5444"/>
                      <a:pt x="25569" y="5109"/>
                      <a:pt x="25674" y="5005"/>
                    </a:cubicBezTo>
                    <a:cubicBezTo>
                      <a:pt x="25723" y="4956"/>
                      <a:pt x="25823" y="4944"/>
                      <a:pt x="25940" y="4944"/>
                    </a:cubicBezTo>
                    <a:cubicBezTo>
                      <a:pt x="26046" y="4944"/>
                      <a:pt x="26167" y="4954"/>
                      <a:pt x="26275" y="4954"/>
                    </a:cubicBezTo>
                    <a:cubicBezTo>
                      <a:pt x="26406" y="4954"/>
                      <a:pt x="26520" y="4940"/>
                      <a:pt x="26574" y="4879"/>
                    </a:cubicBezTo>
                    <a:cubicBezTo>
                      <a:pt x="26615" y="4858"/>
                      <a:pt x="26615" y="4733"/>
                      <a:pt x="26595" y="4691"/>
                    </a:cubicBezTo>
                    <a:cubicBezTo>
                      <a:pt x="26532" y="4607"/>
                      <a:pt x="26260" y="4628"/>
                      <a:pt x="26197" y="4544"/>
                    </a:cubicBezTo>
                    <a:cubicBezTo>
                      <a:pt x="26113" y="4419"/>
                      <a:pt x="26030" y="4084"/>
                      <a:pt x="26113" y="3979"/>
                    </a:cubicBezTo>
                    <a:cubicBezTo>
                      <a:pt x="26170" y="3908"/>
                      <a:pt x="26287" y="3888"/>
                      <a:pt x="26427" y="3888"/>
                    </a:cubicBezTo>
                    <a:cubicBezTo>
                      <a:pt x="26615" y="3888"/>
                      <a:pt x="26843" y="3924"/>
                      <a:pt x="27021" y="3924"/>
                    </a:cubicBezTo>
                    <a:cubicBezTo>
                      <a:pt x="27101" y="3924"/>
                      <a:pt x="27171" y="3917"/>
                      <a:pt x="27222" y="3896"/>
                    </a:cubicBezTo>
                    <a:cubicBezTo>
                      <a:pt x="27452" y="3791"/>
                      <a:pt x="27745" y="3373"/>
                      <a:pt x="27913" y="3184"/>
                    </a:cubicBezTo>
                    <a:cubicBezTo>
                      <a:pt x="27913" y="3163"/>
                      <a:pt x="27934" y="3142"/>
                      <a:pt x="27955" y="3142"/>
                    </a:cubicBezTo>
                    <a:cubicBezTo>
                      <a:pt x="28038" y="3121"/>
                      <a:pt x="28101" y="2954"/>
                      <a:pt x="28164" y="2933"/>
                    </a:cubicBezTo>
                    <a:cubicBezTo>
                      <a:pt x="28557" y="2729"/>
                      <a:pt x="29365" y="2559"/>
                      <a:pt x="29982" y="2559"/>
                    </a:cubicBezTo>
                    <a:cubicBezTo>
                      <a:pt x="30185" y="2559"/>
                      <a:pt x="30367" y="2578"/>
                      <a:pt x="30507" y="2619"/>
                    </a:cubicBezTo>
                    <a:cubicBezTo>
                      <a:pt x="30842" y="2724"/>
                      <a:pt x="31595" y="3163"/>
                      <a:pt x="31553" y="3519"/>
                    </a:cubicBezTo>
                    <a:cubicBezTo>
                      <a:pt x="31470" y="4272"/>
                      <a:pt x="28729" y="4189"/>
                      <a:pt x="28833" y="4963"/>
                    </a:cubicBezTo>
                    <a:cubicBezTo>
                      <a:pt x="28908" y="5593"/>
                      <a:pt x="30252" y="5954"/>
                      <a:pt x="31299" y="5954"/>
                    </a:cubicBezTo>
                    <a:cubicBezTo>
                      <a:pt x="31713" y="5954"/>
                      <a:pt x="32081" y="5897"/>
                      <a:pt x="32307" y="5779"/>
                    </a:cubicBezTo>
                    <a:cubicBezTo>
                      <a:pt x="32579" y="5632"/>
                      <a:pt x="32495" y="4795"/>
                      <a:pt x="32746" y="4628"/>
                    </a:cubicBezTo>
                    <a:cubicBezTo>
                      <a:pt x="32767" y="4614"/>
                      <a:pt x="32800" y="4609"/>
                      <a:pt x="32836" y="4609"/>
                    </a:cubicBezTo>
                    <a:cubicBezTo>
                      <a:pt x="32909" y="4609"/>
                      <a:pt x="32997" y="4628"/>
                      <a:pt x="33039" y="4628"/>
                    </a:cubicBezTo>
                    <a:cubicBezTo>
                      <a:pt x="33248" y="4628"/>
                      <a:pt x="33606" y="4693"/>
                      <a:pt x="33896" y="4693"/>
                    </a:cubicBezTo>
                    <a:cubicBezTo>
                      <a:pt x="34041" y="4693"/>
                      <a:pt x="34169" y="4677"/>
                      <a:pt x="34253" y="4628"/>
                    </a:cubicBezTo>
                    <a:cubicBezTo>
                      <a:pt x="34504" y="4482"/>
                      <a:pt x="34922" y="3875"/>
                      <a:pt x="34797" y="3603"/>
                    </a:cubicBezTo>
                    <a:cubicBezTo>
                      <a:pt x="34692" y="3352"/>
                      <a:pt x="33897" y="3561"/>
                      <a:pt x="33729" y="3331"/>
                    </a:cubicBezTo>
                    <a:cubicBezTo>
                      <a:pt x="33520" y="3101"/>
                      <a:pt x="33897" y="2326"/>
                      <a:pt x="33729" y="2054"/>
                    </a:cubicBezTo>
                    <a:cubicBezTo>
                      <a:pt x="33625" y="1908"/>
                      <a:pt x="33206" y="1845"/>
                      <a:pt x="33039" y="1761"/>
                    </a:cubicBezTo>
                    <a:cubicBezTo>
                      <a:pt x="32369" y="1469"/>
                      <a:pt x="31093" y="673"/>
                      <a:pt x="30361" y="569"/>
                    </a:cubicBezTo>
                    <a:cubicBezTo>
                      <a:pt x="30262" y="555"/>
                      <a:pt x="30146" y="548"/>
                      <a:pt x="30019" y="548"/>
                    </a:cubicBezTo>
                    <a:cubicBezTo>
                      <a:pt x="29396" y="548"/>
                      <a:pt x="28508" y="702"/>
                      <a:pt x="28038" y="841"/>
                    </a:cubicBezTo>
                    <a:cubicBezTo>
                      <a:pt x="27683" y="945"/>
                      <a:pt x="26908" y="1197"/>
                      <a:pt x="26720" y="1531"/>
                    </a:cubicBezTo>
                    <a:cubicBezTo>
                      <a:pt x="26532" y="1887"/>
                      <a:pt x="27118" y="2912"/>
                      <a:pt x="26825" y="3184"/>
                    </a:cubicBezTo>
                    <a:cubicBezTo>
                      <a:pt x="26741" y="3255"/>
                      <a:pt x="26603" y="3284"/>
                      <a:pt x="26443" y="3284"/>
                    </a:cubicBezTo>
                    <a:cubicBezTo>
                      <a:pt x="26084" y="3284"/>
                      <a:pt x="25618" y="3135"/>
                      <a:pt x="25444" y="2975"/>
                    </a:cubicBezTo>
                    <a:cubicBezTo>
                      <a:pt x="25276" y="2808"/>
                      <a:pt x="25172" y="2285"/>
                      <a:pt x="25234" y="2054"/>
                    </a:cubicBezTo>
                    <a:cubicBezTo>
                      <a:pt x="25381" y="1636"/>
                      <a:pt x="26699" y="1280"/>
                      <a:pt x="26553" y="862"/>
                    </a:cubicBezTo>
                    <a:cubicBezTo>
                      <a:pt x="26467" y="630"/>
                      <a:pt x="26148" y="557"/>
                      <a:pt x="25762" y="557"/>
                    </a:cubicBezTo>
                    <a:cubicBezTo>
                      <a:pt x="25207" y="557"/>
                      <a:pt x="24513" y="708"/>
                      <a:pt x="24167" y="757"/>
                    </a:cubicBezTo>
                    <a:cubicBezTo>
                      <a:pt x="24000" y="778"/>
                      <a:pt x="23623" y="841"/>
                      <a:pt x="23477" y="966"/>
                    </a:cubicBezTo>
                    <a:cubicBezTo>
                      <a:pt x="23330" y="1113"/>
                      <a:pt x="23079" y="1573"/>
                      <a:pt x="23184" y="1761"/>
                    </a:cubicBezTo>
                    <a:cubicBezTo>
                      <a:pt x="23227" y="1826"/>
                      <a:pt x="23331" y="1841"/>
                      <a:pt x="23454" y="1841"/>
                    </a:cubicBezTo>
                    <a:cubicBezTo>
                      <a:pt x="23568" y="1841"/>
                      <a:pt x="23699" y="1828"/>
                      <a:pt x="23813" y="1828"/>
                    </a:cubicBezTo>
                    <a:cubicBezTo>
                      <a:pt x="23937" y="1828"/>
                      <a:pt x="24041" y="1844"/>
                      <a:pt x="24084" y="1908"/>
                    </a:cubicBezTo>
                    <a:cubicBezTo>
                      <a:pt x="24209" y="2096"/>
                      <a:pt x="24063" y="2661"/>
                      <a:pt x="23895" y="2808"/>
                    </a:cubicBezTo>
                    <a:cubicBezTo>
                      <a:pt x="23816" y="2876"/>
                      <a:pt x="23691" y="2898"/>
                      <a:pt x="23544" y="2898"/>
                    </a:cubicBezTo>
                    <a:cubicBezTo>
                      <a:pt x="23278" y="2898"/>
                      <a:pt x="22941" y="2825"/>
                      <a:pt x="22685" y="2825"/>
                    </a:cubicBezTo>
                    <a:cubicBezTo>
                      <a:pt x="22563" y="2825"/>
                      <a:pt x="22458" y="2842"/>
                      <a:pt x="22389" y="2891"/>
                    </a:cubicBezTo>
                    <a:cubicBezTo>
                      <a:pt x="22242" y="2996"/>
                      <a:pt x="22263" y="3394"/>
                      <a:pt x="22138" y="3477"/>
                    </a:cubicBezTo>
                    <a:cubicBezTo>
                      <a:pt x="21889" y="3655"/>
                      <a:pt x="21345" y="3772"/>
                      <a:pt x="20848" y="3772"/>
                    </a:cubicBezTo>
                    <a:cubicBezTo>
                      <a:pt x="20467" y="3772"/>
                      <a:pt x="20113" y="3703"/>
                      <a:pt x="19941" y="3540"/>
                    </a:cubicBezTo>
                    <a:cubicBezTo>
                      <a:pt x="19711" y="3331"/>
                      <a:pt x="19878" y="2326"/>
                      <a:pt x="19794" y="2305"/>
                    </a:cubicBezTo>
                    <a:lnTo>
                      <a:pt x="19794" y="2305"/>
                    </a:lnTo>
                    <a:cubicBezTo>
                      <a:pt x="19845" y="2305"/>
                      <a:pt x="20324" y="2351"/>
                      <a:pt x="20777" y="2351"/>
                    </a:cubicBezTo>
                    <a:cubicBezTo>
                      <a:pt x="21078" y="2351"/>
                      <a:pt x="21368" y="2331"/>
                      <a:pt x="21510" y="2264"/>
                    </a:cubicBezTo>
                    <a:cubicBezTo>
                      <a:pt x="21949" y="2096"/>
                      <a:pt x="22891" y="1448"/>
                      <a:pt x="22828" y="987"/>
                    </a:cubicBezTo>
                    <a:cubicBezTo>
                      <a:pt x="22790" y="815"/>
                      <a:pt x="22386" y="626"/>
                      <a:pt x="22173" y="626"/>
                    </a:cubicBezTo>
                    <a:cubicBezTo>
                      <a:pt x="22152" y="626"/>
                      <a:pt x="22133" y="628"/>
                      <a:pt x="22117" y="632"/>
                    </a:cubicBezTo>
                    <a:cubicBezTo>
                      <a:pt x="21782" y="673"/>
                      <a:pt x="21468" y="1427"/>
                      <a:pt x="21154" y="1552"/>
                    </a:cubicBezTo>
                    <a:cubicBezTo>
                      <a:pt x="21009" y="1612"/>
                      <a:pt x="20778" y="1640"/>
                      <a:pt x="20531" y="1640"/>
                    </a:cubicBezTo>
                    <a:cubicBezTo>
                      <a:pt x="20173" y="1640"/>
                      <a:pt x="19784" y="1580"/>
                      <a:pt x="19585" y="1469"/>
                    </a:cubicBezTo>
                    <a:cubicBezTo>
                      <a:pt x="19229" y="1259"/>
                      <a:pt x="18999" y="339"/>
                      <a:pt x="18623" y="150"/>
                    </a:cubicBezTo>
                    <a:cubicBezTo>
                      <a:pt x="18420" y="44"/>
                      <a:pt x="18079" y="0"/>
                      <a:pt x="177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1962175" y="775075"/>
                <a:ext cx="47447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8979" h="13963" extrusionOk="0">
                    <a:moveTo>
                      <a:pt x="9291" y="0"/>
                    </a:moveTo>
                    <a:cubicBezTo>
                      <a:pt x="9207" y="167"/>
                      <a:pt x="9019" y="565"/>
                      <a:pt x="8894" y="670"/>
                    </a:cubicBezTo>
                    <a:cubicBezTo>
                      <a:pt x="8559" y="963"/>
                      <a:pt x="7617" y="1067"/>
                      <a:pt x="7241" y="1318"/>
                    </a:cubicBezTo>
                    <a:cubicBezTo>
                      <a:pt x="7031" y="1465"/>
                      <a:pt x="6613" y="1841"/>
                      <a:pt x="6550" y="2072"/>
                    </a:cubicBezTo>
                    <a:cubicBezTo>
                      <a:pt x="6487" y="2302"/>
                      <a:pt x="6697" y="2950"/>
                      <a:pt x="6697" y="2950"/>
                    </a:cubicBezTo>
                    <a:cubicBezTo>
                      <a:pt x="6697" y="2950"/>
                      <a:pt x="7387" y="2950"/>
                      <a:pt x="7554" y="3076"/>
                    </a:cubicBezTo>
                    <a:cubicBezTo>
                      <a:pt x="7826" y="3285"/>
                      <a:pt x="7764" y="4227"/>
                      <a:pt x="8077" y="4373"/>
                    </a:cubicBezTo>
                    <a:cubicBezTo>
                      <a:pt x="8103" y="4384"/>
                      <a:pt x="8131" y="4389"/>
                      <a:pt x="8161" y="4389"/>
                    </a:cubicBezTo>
                    <a:cubicBezTo>
                      <a:pt x="8506" y="4389"/>
                      <a:pt x="9099" y="3741"/>
                      <a:pt x="9440" y="3741"/>
                    </a:cubicBezTo>
                    <a:cubicBezTo>
                      <a:pt x="9477" y="3741"/>
                      <a:pt x="9511" y="3749"/>
                      <a:pt x="9542" y="3766"/>
                    </a:cubicBezTo>
                    <a:cubicBezTo>
                      <a:pt x="9919" y="3996"/>
                      <a:pt x="10065" y="5168"/>
                      <a:pt x="9793" y="5482"/>
                    </a:cubicBezTo>
                    <a:cubicBezTo>
                      <a:pt x="9762" y="5514"/>
                      <a:pt x="9706" y="5524"/>
                      <a:pt x="9644" y="5524"/>
                    </a:cubicBezTo>
                    <a:cubicBezTo>
                      <a:pt x="9541" y="5524"/>
                      <a:pt x="9419" y="5495"/>
                      <a:pt x="9354" y="5482"/>
                    </a:cubicBezTo>
                    <a:cubicBezTo>
                      <a:pt x="9040" y="5461"/>
                      <a:pt x="8433" y="5315"/>
                      <a:pt x="8140" y="5315"/>
                    </a:cubicBezTo>
                    <a:cubicBezTo>
                      <a:pt x="7805" y="5315"/>
                      <a:pt x="7094" y="5357"/>
                      <a:pt x="6801" y="5545"/>
                    </a:cubicBezTo>
                    <a:cubicBezTo>
                      <a:pt x="6320" y="5838"/>
                      <a:pt x="5985" y="7072"/>
                      <a:pt x="5504" y="7365"/>
                    </a:cubicBezTo>
                    <a:cubicBezTo>
                      <a:pt x="5334" y="7473"/>
                      <a:pt x="5029" y="7480"/>
                      <a:pt x="4711" y="7480"/>
                    </a:cubicBezTo>
                    <a:cubicBezTo>
                      <a:pt x="4658" y="7480"/>
                      <a:pt x="4605" y="7480"/>
                      <a:pt x="4552" y="7480"/>
                    </a:cubicBezTo>
                    <a:cubicBezTo>
                      <a:pt x="4180" y="7480"/>
                      <a:pt x="3820" y="7491"/>
                      <a:pt x="3663" y="7658"/>
                    </a:cubicBezTo>
                    <a:cubicBezTo>
                      <a:pt x="3370" y="7930"/>
                      <a:pt x="3160" y="8914"/>
                      <a:pt x="3391" y="9248"/>
                    </a:cubicBezTo>
                    <a:cubicBezTo>
                      <a:pt x="3495" y="9416"/>
                      <a:pt x="4060" y="9248"/>
                      <a:pt x="4165" y="9437"/>
                    </a:cubicBezTo>
                    <a:cubicBezTo>
                      <a:pt x="4311" y="9646"/>
                      <a:pt x="4165" y="10294"/>
                      <a:pt x="3935" y="10441"/>
                    </a:cubicBezTo>
                    <a:cubicBezTo>
                      <a:pt x="3869" y="10488"/>
                      <a:pt x="3785" y="10508"/>
                      <a:pt x="3689" y="10508"/>
                    </a:cubicBezTo>
                    <a:cubicBezTo>
                      <a:pt x="3240" y="10508"/>
                      <a:pt x="2519" y="10085"/>
                      <a:pt x="2117" y="10085"/>
                    </a:cubicBezTo>
                    <a:cubicBezTo>
                      <a:pt x="2109" y="10085"/>
                      <a:pt x="2101" y="10085"/>
                      <a:pt x="2093" y="10085"/>
                    </a:cubicBezTo>
                    <a:cubicBezTo>
                      <a:pt x="1675" y="10085"/>
                      <a:pt x="419" y="10441"/>
                      <a:pt x="419" y="10441"/>
                    </a:cubicBezTo>
                    <a:cubicBezTo>
                      <a:pt x="419" y="10441"/>
                      <a:pt x="85" y="11131"/>
                      <a:pt x="64" y="11383"/>
                    </a:cubicBezTo>
                    <a:cubicBezTo>
                      <a:pt x="1" y="11885"/>
                      <a:pt x="43" y="12952"/>
                      <a:pt x="357" y="13349"/>
                    </a:cubicBezTo>
                    <a:cubicBezTo>
                      <a:pt x="503" y="13579"/>
                      <a:pt x="1068" y="13768"/>
                      <a:pt x="1340" y="13810"/>
                    </a:cubicBezTo>
                    <a:cubicBezTo>
                      <a:pt x="1486" y="13848"/>
                      <a:pt x="1695" y="13861"/>
                      <a:pt x="1920" y="13861"/>
                    </a:cubicBezTo>
                    <a:cubicBezTo>
                      <a:pt x="2307" y="13861"/>
                      <a:pt x="2742" y="13823"/>
                      <a:pt x="2993" y="13810"/>
                    </a:cubicBezTo>
                    <a:cubicBezTo>
                      <a:pt x="3030" y="13807"/>
                      <a:pt x="3073" y="13806"/>
                      <a:pt x="3119" y="13806"/>
                    </a:cubicBezTo>
                    <a:cubicBezTo>
                      <a:pt x="3240" y="13806"/>
                      <a:pt x="3385" y="13813"/>
                      <a:pt x="3530" y="13813"/>
                    </a:cubicBezTo>
                    <a:cubicBezTo>
                      <a:pt x="3765" y="13813"/>
                      <a:pt x="3999" y="13795"/>
                      <a:pt x="4123" y="13705"/>
                    </a:cubicBezTo>
                    <a:cubicBezTo>
                      <a:pt x="4311" y="13559"/>
                      <a:pt x="4458" y="12805"/>
                      <a:pt x="4458" y="12805"/>
                    </a:cubicBezTo>
                    <a:cubicBezTo>
                      <a:pt x="4458" y="12805"/>
                      <a:pt x="5546" y="10776"/>
                      <a:pt x="6215" y="10525"/>
                    </a:cubicBezTo>
                    <a:cubicBezTo>
                      <a:pt x="6241" y="10517"/>
                      <a:pt x="6271" y="10513"/>
                      <a:pt x="6302" y="10513"/>
                    </a:cubicBezTo>
                    <a:cubicBezTo>
                      <a:pt x="6576" y="10513"/>
                      <a:pt x="7037" y="10782"/>
                      <a:pt x="7301" y="10782"/>
                    </a:cubicBezTo>
                    <a:cubicBezTo>
                      <a:pt x="7324" y="10782"/>
                      <a:pt x="7346" y="10780"/>
                      <a:pt x="7366" y="10776"/>
                    </a:cubicBezTo>
                    <a:cubicBezTo>
                      <a:pt x="7721" y="10677"/>
                      <a:pt x="8095" y="9740"/>
                      <a:pt x="8435" y="9740"/>
                    </a:cubicBezTo>
                    <a:cubicBezTo>
                      <a:pt x="8456" y="9740"/>
                      <a:pt x="8476" y="9743"/>
                      <a:pt x="8496" y="9750"/>
                    </a:cubicBezTo>
                    <a:cubicBezTo>
                      <a:pt x="8705" y="9792"/>
                      <a:pt x="8601" y="10378"/>
                      <a:pt x="8726" y="10546"/>
                    </a:cubicBezTo>
                    <a:cubicBezTo>
                      <a:pt x="9207" y="11236"/>
                      <a:pt x="11362" y="11592"/>
                      <a:pt x="11509" y="12429"/>
                    </a:cubicBezTo>
                    <a:cubicBezTo>
                      <a:pt x="11530" y="12575"/>
                      <a:pt x="11300" y="12826"/>
                      <a:pt x="11174" y="12889"/>
                    </a:cubicBezTo>
                    <a:cubicBezTo>
                      <a:pt x="11138" y="12905"/>
                      <a:pt x="11093" y="12911"/>
                      <a:pt x="11043" y="12911"/>
                    </a:cubicBezTo>
                    <a:cubicBezTo>
                      <a:pt x="10784" y="12911"/>
                      <a:pt x="10372" y="12739"/>
                      <a:pt x="10118" y="12739"/>
                    </a:cubicBezTo>
                    <a:cubicBezTo>
                      <a:pt x="10025" y="12739"/>
                      <a:pt x="9953" y="12762"/>
                      <a:pt x="9919" y="12826"/>
                    </a:cubicBezTo>
                    <a:cubicBezTo>
                      <a:pt x="9814" y="13015"/>
                      <a:pt x="10212" y="13391"/>
                      <a:pt x="10400" y="13517"/>
                    </a:cubicBezTo>
                    <a:cubicBezTo>
                      <a:pt x="10550" y="13610"/>
                      <a:pt x="10884" y="13687"/>
                      <a:pt x="11103" y="13687"/>
                    </a:cubicBezTo>
                    <a:cubicBezTo>
                      <a:pt x="11128" y="13687"/>
                      <a:pt x="11152" y="13686"/>
                      <a:pt x="11174" y="13684"/>
                    </a:cubicBezTo>
                    <a:cubicBezTo>
                      <a:pt x="11425" y="13663"/>
                      <a:pt x="11948" y="13517"/>
                      <a:pt x="12074" y="13307"/>
                    </a:cubicBezTo>
                    <a:cubicBezTo>
                      <a:pt x="12220" y="13077"/>
                      <a:pt x="11927" y="12450"/>
                      <a:pt x="12074" y="12199"/>
                    </a:cubicBezTo>
                    <a:cubicBezTo>
                      <a:pt x="12116" y="12115"/>
                      <a:pt x="12451" y="12115"/>
                      <a:pt x="12471" y="12010"/>
                    </a:cubicBezTo>
                    <a:cubicBezTo>
                      <a:pt x="12492" y="11885"/>
                      <a:pt x="12241" y="11738"/>
                      <a:pt x="12137" y="11655"/>
                    </a:cubicBezTo>
                    <a:cubicBezTo>
                      <a:pt x="11718" y="11341"/>
                      <a:pt x="10630" y="11027"/>
                      <a:pt x="10274" y="10629"/>
                    </a:cubicBezTo>
                    <a:cubicBezTo>
                      <a:pt x="10044" y="10336"/>
                      <a:pt x="9584" y="9541"/>
                      <a:pt x="9793" y="9248"/>
                    </a:cubicBezTo>
                    <a:cubicBezTo>
                      <a:pt x="9880" y="9118"/>
                      <a:pt x="10102" y="9070"/>
                      <a:pt x="10357" y="9070"/>
                    </a:cubicBezTo>
                    <a:cubicBezTo>
                      <a:pt x="10713" y="9070"/>
                      <a:pt x="11134" y="9163"/>
                      <a:pt x="11342" y="9248"/>
                    </a:cubicBezTo>
                    <a:cubicBezTo>
                      <a:pt x="11488" y="9311"/>
                      <a:pt x="11697" y="9604"/>
                      <a:pt x="11823" y="9730"/>
                    </a:cubicBezTo>
                    <a:cubicBezTo>
                      <a:pt x="12158" y="10022"/>
                      <a:pt x="12974" y="10483"/>
                      <a:pt x="13162" y="10880"/>
                    </a:cubicBezTo>
                    <a:cubicBezTo>
                      <a:pt x="13308" y="11194"/>
                      <a:pt x="13099" y="11947"/>
                      <a:pt x="13225" y="12282"/>
                    </a:cubicBezTo>
                    <a:cubicBezTo>
                      <a:pt x="13413" y="12743"/>
                      <a:pt x="14606" y="13747"/>
                      <a:pt x="14606" y="13747"/>
                    </a:cubicBezTo>
                    <a:cubicBezTo>
                      <a:pt x="14606" y="13747"/>
                      <a:pt x="14794" y="12136"/>
                      <a:pt x="15129" y="11717"/>
                    </a:cubicBezTo>
                    <a:cubicBezTo>
                      <a:pt x="15276" y="11533"/>
                      <a:pt x="15714" y="11172"/>
                      <a:pt x="15988" y="11172"/>
                    </a:cubicBezTo>
                    <a:cubicBezTo>
                      <a:pt x="16026" y="11172"/>
                      <a:pt x="16061" y="11179"/>
                      <a:pt x="16091" y="11194"/>
                    </a:cubicBezTo>
                    <a:cubicBezTo>
                      <a:pt x="16447" y="11403"/>
                      <a:pt x="16091" y="12471"/>
                      <a:pt x="16259" y="12847"/>
                    </a:cubicBezTo>
                    <a:cubicBezTo>
                      <a:pt x="16405" y="13182"/>
                      <a:pt x="16886" y="13747"/>
                      <a:pt x="17200" y="13893"/>
                    </a:cubicBezTo>
                    <a:cubicBezTo>
                      <a:pt x="17332" y="13944"/>
                      <a:pt x="17552" y="13962"/>
                      <a:pt x="17796" y="13962"/>
                    </a:cubicBezTo>
                    <a:cubicBezTo>
                      <a:pt x="18251" y="13962"/>
                      <a:pt x="18788" y="13900"/>
                      <a:pt x="18979" y="13872"/>
                    </a:cubicBezTo>
                    <a:cubicBezTo>
                      <a:pt x="16886" y="8495"/>
                      <a:pt x="13539" y="3745"/>
                      <a:pt x="9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846575" y="1107250"/>
                <a:ext cx="650750" cy="901800"/>
              </a:xfrm>
              <a:custGeom>
                <a:avLst/>
                <a:gdLst/>
                <a:ahLst/>
                <a:cxnLst/>
                <a:rect l="l" t="t" r="r" b="b"/>
                <a:pathLst>
                  <a:path w="26030" h="36072" extrusionOk="0">
                    <a:moveTo>
                      <a:pt x="12601" y="0"/>
                    </a:moveTo>
                    <a:cubicBezTo>
                      <a:pt x="11610" y="0"/>
                      <a:pt x="10292" y="404"/>
                      <a:pt x="9626" y="606"/>
                    </a:cubicBezTo>
                    <a:cubicBezTo>
                      <a:pt x="9291" y="690"/>
                      <a:pt x="8726" y="1171"/>
                      <a:pt x="8391" y="1276"/>
                    </a:cubicBezTo>
                    <a:cubicBezTo>
                      <a:pt x="8259" y="1304"/>
                      <a:pt x="8080" y="1313"/>
                      <a:pt x="7885" y="1313"/>
                    </a:cubicBezTo>
                    <a:cubicBezTo>
                      <a:pt x="7496" y="1313"/>
                      <a:pt x="7045" y="1276"/>
                      <a:pt x="6780" y="1276"/>
                    </a:cubicBezTo>
                    <a:cubicBezTo>
                      <a:pt x="6623" y="1258"/>
                      <a:pt x="6319" y="1182"/>
                      <a:pt x="6114" y="1182"/>
                    </a:cubicBezTo>
                    <a:cubicBezTo>
                      <a:pt x="6073" y="1182"/>
                      <a:pt x="6037" y="1185"/>
                      <a:pt x="6006" y="1192"/>
                    </a:cubicBezTo>
                    <a:cubicBezTo>
                      <a:pt x="5462" y="1297"/>
                      <a:pt x="4353" y="1778"/>
                      <a:pt x="4081" y="2259"/>
                    </a:cubicBezTo>
                    <a:cubicBezTo>
                      <a:pt x="3809" y="2699"/>
                      <a:pt x="4311" y="3829"/>
                      <a:pt x="4081" y="4289"/>
                    </a:cubicBezTo>
                    <a:cubicBezTo>
                      <a:pt x="3516" y="5377"/>
                      <a:pt x="524" y="5984"/>
                      <a:pt x="105" y="7135"/>
                    </a:cubicBezTo>
                    <a:cubicBezTo>
                      <a:pt x="1" y="7448"/>
                      <a:pt x="189" y="8181"/>
                      <a:pt x="440" y="8369"/>
                    </a:cubicBezTo>
                    <a:cubicBezTo>
                      <a:pt x="471" y="8392"/>
                      <a:pt x="514" y="8401"/>
                      <a:pt x="564" y="8401"/>
                    </a:cubicBezTo>
                    <a:cubicBezTo>
                      <a:pt x="719" y="8401"/>
                      <a:pt x="942" y="8316"/>
                      <a:pt x="1094" y="8316"/>
                    </a:cubicBezTo>
                    <a:cubicBezTo>
                      <a:pt x="1156" y="8316"/>
                      <a:pt x="1206" y="8330"/>
                      <a:pt x="1235" y="8369"/>
                    </a:cubicBezTo>
                    <a:cubicBezTo>
                      <a:pt x="1445" y="8599"/>
                      <a:pt x="1235" y="9290"/>
                      <a:pt x="1026" y="9520"/>
                    </a:cubicBezTo>
                    <a:cubicBezTo>
                      <a:pt x="942" y="9645"/>
                      <a:pt x="566" y="9603"/>
                      <a:pt x="461" y="9729"/>
                    </a:cubicBezTo>
                    <a:cubicBezTo>
                      <a:pt x="22" y="10357"/>
                      <a:pt x="440" y="12763"/>
                      <a:pt x="440" y="12763"/>
                    </a:cubicBezTo>
                    <a:lnTo>
                      <a:pt x="3872" y="16655"/>
                    </a:lnTo>
                    <a:cubicBezTo>
                      <a:pt x="3872" y="16655"/>
                      <a:pt x="4392" y="16757"/>
                      <a:pt x="4833" y="16757"/>
                    </a:cubicBezTo>
                    <a:cubicBezTo>
                      <a:pt x="5053" y="16757"/>
                      <a:pt x="5253" y="16731"/>
                      <a:pt x="5357" y="16655"/>
                    </a:cubicBezTo>
                    <a:cubicBezTo>
                      <a:pt x="5399" y="16634"/>
                      <a:pt x="5399" y="16466"/>
                      <a:pt x="5441" y="16425"/>
                    </a:cubicBezTo>
                    <a:cubicBezTo>
                      <a:pt x="5573" y="16333"/>
                      <a:pt x="5762" y="16301"/>
                      <a:pt x="5981" y="16301"/>
                    </a:cubicBezTo>
                    <a:cubicBezTo>
                      <a:pt x="6506" y="16301"/>
                      <a:pt x="7204" y="16486"/>
                      <a:pt x="7716" y="16486"/>
                    </a:cubicBezTo>
                    <a:cubicBezTo>
                      <a:pt x="7871" y="16486"/>
                      <a:pt x="8009" y="16469"/>
                      <a:pt x="8119" y="16425"/>
                    </a:cubicBezTo>
                    <a:cubicBezTo>
                      <a:pt x="8370" y="16320"/>
                      <a:pt x="8642" y="15818"/>
                      <a:pt x="8893" y="15713"/>
                    </a:cubicBezTo>
                    <a:cubicBezTo>
                      <a:pt x="9071" y="15640"/>
                      <a:pt x="9364" y="15603"/>
                      <a:pt x="9654" y="15603"/>
                    </a:cubicBezTo>
                    <a:cubicBezTo>
                      <a:pt x="9945" y="15603"/>
                      <a:pt x="10232" y="15640"/>
                      <a:pt x="10400" y="15713"/>
                    </a:cubicBezTo>
                    <a:cubicBezTo>
                      <a:pt x="10672" y="15818"/>
                      <a:pt x="10986" y="16425"/>
                      <a:pt x="11237" y="16550"/>
                    </a:cubicBezTo>
                    <a:cubicBezTo>
                      <a:pt x="11361" y="16605"/>
                      <a:pt x="11532" y="16622"/>
                      <a:pt x="11727" y="16622"/>
                    </a:cubicBezTo>
                    <a:cubicBezTo>
                      <a:pt x="12050" y="16622"/>
                      <a:pt x="12436" y="16575"/>
                      <a:pt x="12772" y="16575"/>
                    </a:cubicBezTo>
                    <a:cubicBezTo>
                      <a:pt x="13090" y="16575"/>
                      <a:pt x="13364" y="16617"/>
                      <a:pt x="13497" y="16780"/>
                    </a:cubicBezTo>
                    <a:cubicBezTo>
                      <a:pt x="13978" y="17366"/>
                      <a:pt x="13204" y="19793"/>
                      <a:pt x="13204" y="19793"/>
                    </a:cubicBezTo>
                    <a:lnTo>
                      <a:pt x="15714" y="24229"/>
                    </a:lnTo>
                    <a:cubicBezTo>
                      <a:pt x="15714" y="24229"/>
                      <a:pt x="14543" y="26049"/>
                      <a:pt x="14396" y="26761"/>
                    </a:cubicBezTo>
                    <a:cubicBezTo>
                      <a:pt x="14334" y="27054"/>
                      <a:pt x="14354" y="27682"/>
                      <a:pt x="14480" y="27954"/>
                    </a:cubicBezTo>
                    <a:cubicBezTo>
                      <a:pt x="14626" y="28288"/>
                      <a:pt x="15380" y="28644"/>
                      <a:pt x="15526" y="28979"/>
                    </a:cubicBezTo>
                    <a:cubicBezTo>
                      <a:pt x="15798" y="29648"/>
                      <a:pt x="15526" y="31845"/>
                      <a:pt x="15526" y="31845"/>
                    </a:cubicBezTo>
                    <a:cubicBezTo>
                      <a:pt x="15526" y="31845"/>
                      <a:pt x="16719" y="33143"/>
                      <a:pt x="16886" y="33687"/>
                    </a:cubicBezTo>
                    <a:cubicBezTo>
                      <a:pt x="17075" y="34252"/>
                      <a:pt x="16886" y="36072"/>
                      <a:pt x="16886" y="36072"/>
                    </a:cubicBezTo>
                    <a:lnTo>
                      <a:pt x="18016" y="36072"/>
                    </a:lnTo>
                    <a:cubicBezTo>
                      <a:pt x="23017" y="29920"/>
                      <a:pt x="26030" y="22074"/>
                      <a:pt x="26030" y="13537"/>
                    </a:cubicBezTo>
                    <a:cubicBezTo>
                      <a:pt x="26030" y="10043"/>
                      <a:pt x="25528" y="6653"/>
                      <a:pt x="24586" y="3473"/>
                    </a:cubicBezTo>
                    <a:cubicBezTo>
                      <a:pt x="24544" y="3515"/>
                      <a:pt x="24481" y="3577"/>
                      <a:pt x="24461" y="3577"/>
                    </a:cubicBezTo>
                    <a:cubicBezTo>
                      <a:pt x="24140" y="3708"/>
                      <a:pt x="23627" y="3766"/>
                      <a:pt x="23103" y="3766"/>
                    </a:cubicBezTo>
                    <a:cubicBezTo>
                      <a:pt x="22534" y="3766"/>
                      <a:pt x="21954" y="3697"/>
                      <a:pt x="21594" y="3577"/>
                    </a:cubicBezTo>
                    <a:cubicBezTo>
                      <a:pt x="21092" y="3410"/>
                      <a:pt x="20380" y="2427"/>
                      <a:pt x="19857" y="2301"/>
                    </a:cubicBezTo>
                    <a:cubicBezTo>
                      <a:pt x="19669" y="2247"/>
                      <a:pt x="19362" y="2209"/>
                      <a:pt x="19049" y="2209"/>
                    </a:cubicBezTo>
                    <a:cubicBezTo>
                      <a:pt x="18631" y="2209"/>
                      <a:pt x="18204" y="2277"/>
                      <a:pt x="18037" y="2469"/>
                    </a:cubicBezTo>
                    <a:cubicBezTo>
                      <a:pt x="17849" y="2678"/>
                      <a:pt x="18225" y="3389"/>
                      <a:pt x="18037" y="3577"/>
                    </a:cubicBezTo>
                    <a:cubicBezTo>
                      <a:pt x="17991" y="3624"/>
                      <a:pt x="17896" y="3641"/>
                      <a:pt x="17794" y="3641"/>
                    </a:cubicBezTo>
                    <a:cubicBezTo>
                      <a:pt x="17664" y="3641"/>
                      <a:pt x="17521" y="3613"/>
                      <a:pt x="17451" y="3577"/>
                    </a:cubicBezTo>
                    <a:cubicBezTo>
                      <a:pt x="17263" y="3536"/>
                      <a:pt x="16991" y="3222"/>
                      <a:pt x="16823" y="3138"/>
                    </a:cubicBezTo>
                    <a:cubicBezTo>
                      <a:pt x="16091" y="2803"/>
                      <a:pt x="14145" y="2971"/>
                      <a:pt x="13643" y="2343"/>
                    </a:cubicBezTo>
                    <a:cubicBezTo>
                      <a:pt x="13329" y="1925"/>
                      <a:pt x="14020" y="627"/>
                      <a:pt x="13643" y="292"/>
                    </a:cubicBezTo>
                    <a:cubicBezTo>
                      <a:pt x="13418" y="80"/>
                      <a:pt x="13042" y="0"/>
                      <a:pt x="126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014500" y="846400"/>
                <a:ext cx="93125" cy="108750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4350" extrusionOk="0">
                    <a:moveTo>
                      <a:pt x="1335" y="0"/>
                    </a:moveTo>
                    <a:cubicBezTo>
                      <a:pt x="1022" y="0"/>
                      <a:pt x="575" y="178"/>
                      <a:pt x="398" y="307"/>
                    </a:cubicBezTo>
                    <a:cubicBezTo>
                      <a:pt x="272" y="390"/>
                      <a:pt x="105" y="662"/>
                      <a:pt x="63" y="809"/>
                    </a:cubicBezTo>
                    <a:cubicBezTo>
                      <a:pt x="21" y="934"/>
                      <a:pt x="0" y="1248"/>
                      <a:pt x="63" y="1374"/>
                    </a:cubicBezTo>
                    <a:cubicBezTo>
                      <a:pt x="147" y="1520"/>
                      <a:pt x="482" y="1667"/>
                      <a:pt x="628" y="1750"/>
                    </a:cubicBezTo>
                    <a:cubicBezTo>
                      <a:pt x="816" y="1897"/>
                      <a:pt x="1298" y="2064"/>
                      <a:pt x="1423" y="2273"/>
                    </a:cubicBezTo>
                    <a:cubicBezTo>
                      <a:pt x="1507" y="2399"/>
                      <a:pt x="1591" y="2734"/>
                      <a:pt x="1507" y="2838"/>
                    </a:cubicBezTo>
                    <a:cubicBezTo>
                      <a:pt x="1381" y="3027"/>
                      <a:pt x="795" y="2859"/>
                      <a:pt x="649" y="3027"/>
                    </a:cubicBezTo>
                    <a:cubicBezTo>
                      <a:pt x="440" y="3257"/>
                      <a:pt x="314" y="4031"/>
                      <a:pt x="523" y="4261"/>
                    </a:cubicBezTo>
                    <a:cubicBezTo>
                      <a:pt x="582" y="4327"/>
                      <a:pt x="696" y="4350"/>
                      <a:pt x="830" y="4350"/>
                    </a:cubicBezTo>
                    <a:cubicBezTo>
                      <a:pt x="1077" y="4350"/>
                      <a:pt x="1393" y="4275"/>
                      <a:pt x="1570" y="4261"/>
                    </a:cubicBezTo>
                    <a:cubicBezTo>
                      <a:pt x="1904" y="4240"/>
                      <a:pt x="2637" y="4282"/>
                      <a:pt x="2951" y="4136"/>
                    </a:cubicBezTo>
                    <a:cubicBezTo>
                      <a:pt x="3202" y="4010"/>
                      <a:pt x="3725" y="3550"/>
                      <a:pt x="3662" y="3278"/>
                    </a:cubicBezTo>
                    <a:cubicBezTo>
                      <a:pt x="3620" y="3089"/>
                      <a:pt x="3076" y="3110"/>
                      <a:pt x="2909" y="2985"/>
                    </a:cubicBezTo>
                    <a:cubicBezTo>
                      <a:pt x="2762" y="2901"/>
                      <a:pt x="2574" y="2629"/>
                      <a:pt x="2490" y="2504"/>
                    </a:cubicBezTo>
                    <a:cubicBezTo>
                      <a:pt x="2302" y="2273"/>
                      <a:pt x="1967" y="1771"/>
                      <a:pt x="1863" y="1499"/>
                    </a:cubicBezTo>
                    <a:cubicBezTo>
                      <a:pt x="1716" y="1143"/>
                      <a:pt x="1863" y="265"/>
                      <a:pt x="1570" y="55"/>
                    </a:cubicBezTo>
                    <a:cubicBezTo>
                      <a:pt x="1511" y="17"/>
                      <a:pt x="1429" y="0"/>
                      <a:pt x="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1964275" y="887975"/>
                <a:ext cx="64900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2199" extrusionOk="0">
                    <a:moveTo>
                      <a:pt x="1751" y="1"/>
                    </a:moveTo>
                    <a:cubicBezTo>
                      <a:pt x="1483" y="1"/>
                      <a:pt x="1031" y="100"/>
                      <a:pt x="859" y="234"/>
                    </a:cubicBezTo>
                    <a:cubicBezTo>
                      <a:pt x="566" y="422"/>
                      <a:pt x="231" y="1050"/>
                      <a:pt x="126" y="1385"/>
                    </a:cubicBezTo>
                    <a:cubicBezTo>
                      <a:pt x="84" y="1552"/>
                      <a:pt x="1" y="1991"/>
                      <a:pt x="126" y="2117"/>
                    </a:cubicBezTo>
                    <a:cubicBezTo>
                      <a:pt x="186" y="2177"/>
                      <a:pt x="306" y="2198"/>
                      <a:pt x="439" y="2198"/>
                    </a:cubicBezTo>
                    <a:cubicBezTo>
                      <a:pt x="632" y="2198"/>
                      <a:pt x="852" y="2154"/>
                      <a:pt x="963" y="2117"/>
                    </a:cubicBezTo>
                    <a:cubicBezTo>
                      <a:pt x="1403" y="1991"/>
                      <a:pt x="2219" y="1468"/>
                      <a:pt x="2449" y="1071"/>
                    </a:cubicBezTo>
                    <a:cubicBezTo>
                      <a:pt x="2532" y="903"/>
                      <a:pt x="2595" y="464"/>
                      <a:pt x="2511" y="296"/>
                    </a:cubicBezTo>
                    <a:cubicBezTo>
                      <a:pt x="2407" y="150"/>
                      <a:pt x="2009" y="24"/>
                      <a:pt x="1821" y="4"/>
                    </a:cubicBezTo>
                    <a:cubicBezTo>
                      <a:pt x="1799" y="2"/>
                      <a:pt x="1776" y="1"/>
                      <a:pt x="17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05" name="Google Shape;305;p31"/>
            <p:cNvSpPr/>
            <p:nvPr/>
          </p:nvSpPr>
          <p:spPr>
            <a:xfrm>
              <a:off x="1274850" y="723800"/>
              <a:ext cx="25" cy="550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cubicBezTo>
                    <a:pt x="0" y="21"/>
                    <a:pt x="0" y="1"/>
                    <a:pt x="0" y="21"/>
                  </a:cubicBezTo>
                  <a:cubicBezTo>
                    <a:pt x="0" y="1"/>
                    <a:pt x="0" y="1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1604400" y="550125"/>
              <a:ext cx="892925" cy="1785875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07" name="Google Shape;307;p31"/>
          <p:cNvGrpSpPr/>
          <p:nvPr/>
        </p:nvGrpSpPr>
        <p:grpSpPr>
          <a:xfrm rot="786337">
            <a:off x="10044956" y="-488023"/>
            <a:ext cx="1338341" cy="1337151"/>
            <a:chOff x="4360538" y="1647350"/>
            <a:chExt cx="672175" cy="671675"/>
          </a:xfrm>
        </p:grpSpPr>
        <p:sp>
          <p:nvSpPr>
            <p:cNvPr id="308" name="Google Shape;308;p31"/>
            <p:cNvSpPr/>
            <p:nvPr/>
          </p:nvSpPr>
          <p:spPr>
            <a:xfrm>
              <a:off x="4360538" y="1647350"/>
              <a:ext cx="672175" cy="671675"/>
            </a:xfrm>
            <a:custGeom>
              <a:avLst/>
              <a:gdLst/>
              <a:ahLst/>
              <a:cxnLst/>
              <a:rect l="l" t="t" r="r" b="b"/>
              <a:pathLst>
                <a:path w="26887" h="26867" extrusionOk="0">
                  <a:moveTo>
                    <a:pt x="13454" y="0"/>
                  </a:moveTo>
                  <a:cubicBezTo>
                    <a:pt x="6026" y="0"/>
                    <a:pt x="0" y="6005"/>
                    <a:pt x="0" y="13433"/>
                  </a:cubicBezTo>
                  <a:cubicBezTo>
                    <a:pt x="0" y="20861"/>
                    <a:pt x="6026" y="26866"/>
                    <a:pt x="13454" y="26866"/>
                  </a:cubicBezTo>
                  <a:cubicBezTo>
                    <a:pt x="20861" y="26866"/>
                    <a:pt x="26887" y="20861"/>
                    <a:pt x="26887" y="13433"/>
                  </a:cubicBezTo>
                  <a:cubicBezTo>
                    <a:pt x="26887" y="6005"/>
                    <a:pt x="20861" y="0"/>
                    <a:pt x="1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4649275" y="2140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4842813" y="207522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4809863" y="1921450"/>
              <a:ext cx="42400" cy="39250"/>
            </a:xfrm>
            <a:custGeom>
              <a:avLst/>
              <a:gdLst/>
              <a:ahLst/>
              <a:cxnLst/>
              <a:rect l="l" t="t" r="r" b="b"/>
              <a:pathLst>
                <a:path w="1696" h="1570" extrusionOk="0">
                  <a:moveTo>
                    <a:pt x="858" y="0"/>
                  </a:moveTo>
                  <a:cubicBezTo>
                    <a:pt x="377" y="0"/>
                    <a:pt x="1" y="356"/>
                    <a:pt x="1" y="795"/>
                  </a:cubicBezTo>
                  <a:cubicBezTo>
                    <a:pt x="1" y="1214"/>
                    <a:pt x="377" y="1569"/>
                    <a:pt x="858" y="1569"/>
                  </a:cubicBezTo>
                  <a:cubicBezTo>
                    <a:pt x="1319" y="1569"/>
                    <a:pt x="1695" y="1214"/>
                    <a:pt x="1695" y="795"/>
                  </a:cubicBezTo>
                  <a:cubicBezTo>
                    <a:pt x="1695" y="356"/>
                    <a:pt x="131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4696884" y="1647350"/>
              <a:ext cx="335829" cy="671668"/>
            </a:xfrm>
            <a:custGeom>
              <a:avLst/>
              <a:gdLst/>
              <a:ahLst/>
              <a:cxnLst/>
              <a:rect l="l" t="t" r="r" b="b"/>
              <a:pathLst>
                <a:path w="35717" h="71435" extrusionOk="0">
                  <a:moveTo>
                    <a:pt x="0" y="1"/>
                  </a:moveTo>
                  <a:lnTo>
                    <a:pt x="0" y="71434"/>
                  </a:lnTo>
                  <a:cubicBezTo>
                    <a:pt x="19731" y="71434"/>
                    <a:pt x="35717" y="55448"/>
                    <a:pt x="35717" y="35718"/>
                  </a:cubicBezTo>
                  <a:cubicBezTo>
                    <a:pt x="35717" y="15987"/>
                    <a:pt x="19731" y="1"/>
                    <a:pt x="0" y="1"/>
                  </a:cubicBezTo>
                  <a:close/>
                </a:path>
              </a:pathLst>
            </a:custGeom>
            <a:solidFill>
              <a:srgbClr val="999999">
                <a:alpha val="2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4927813" y="18921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4738200" y="1741738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424363" y="1990213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1"/>
                  </a:moveTo>
                  <a:cubicBezTo>
                    <a:pt x="482" y="1"/>
                    <a:pt x="1" y="503"/>
                    <a:pt x="1" y="1110"/>
                  </a:cubicBezTo>
                  <a:cubicBezTo>
                    <a:pt x="1" y="1716"/>
                    <a:pt x="482" y="2219"/>
                    <a:pt x="1110" y="2219"/>
                  </a:cubicBezTo>
                  <a:cubicBezTo>
                    <a:pt x="1716" y="2219"/>
                    <a:pt x="2198" y="1716"/>
                    <a:pt x="2198" y="1110"/>
                  </a:cubicBezTo>
                  <a:cubicBezTo>
                    <a:pt x="2198" y="503"/>
                    <a:pt x="1716" y="1"/>
                    <a:pt x="1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463588" y="1806875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883" y="1"/>
                  </a:moveTo>
                  <a:cubicBezTo>
                    <a:pt x="837" y="1"/>
                    <a:pt x="0" y="859"/>
                    <a:pt x="0" y="1905"/>
                  </a:cubicBezTo>
                  <a:cubicBezTo>
                    <a:pt x="0" y="2951"/>
                    <a:pt x="837" y="3788"/>
                    <a:pt x="1883" y="3788"/>
                  </a:cubicBezTo>
                  <a:cubicBezTo>
                    <a:pt x="2929" y="3788"/>
                    <a:pt x="3787" y="2951"/>
                    <a:pt x="3787" y="1905"/>
                  </a:cubicBezTo>
                  <a:cubicBezTo>
                    <a:pt x="3787" y="859"/>
                    <a:pt x="2929" y="1"/>
                    <a:pt x="1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542038" y="2049075"/>
              <a:ext cx="54950" cy="55475"/>
            </a:xfrm>
            <a:custGeom>
              <a:avLst/>
              <a:gdLst/>
              <a:ahLst/>
              <a:cxnLst/>
              <a:rect l="l" t="t" r="r" b="b"/>
              <a:pathLst>
                <a:path w="2198" h="2219" extrusionOk="0">
                  <a:moveTo>
                    <a:pt x="1110" y="0"/>
                  </a:moveTo>
                  <a:cubicBezTo>
                    <a:pt x="482" y="0"/>
                    <a:pt x="1" y="503"/>
                    <a:pt x="1" y="1109"/>
                  </a:cubicBezTo>
                  <a:cubicBezTo>
                    <a:pt x="1" y="1716"/>
                    <a:pt x="482" y="2218"/>
                    <a:pt x="1110" y="2218"/>
                  </a:cubicBezTo>
                  <a:cubicBezTo>
                    <a:pt x="1716" y="2218"/>
                    <a:pt x="2198" y="1716"/>
                    <a:pt x="2198" y="1109"/>
                  </a:cubicBezTo>
                  <a:cubicBezTo>
                    <a:pt x="2198" y="503"/>
                    <a:pt x="1716" y="0"/>
                    <a:pt x="11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4594338" y="1699125"/>
              <a:ext cx="41875" cy="39250"/>
            </a:xfrm>
            <a:custGeom>
              <a:avLst/>
              <a:gdLst/>
              <a:ahLst/>
              <a:cxnLst/>
              <a:rect l="l" t="t" r="r" b="b"/>
              <a:pathLst>
                <a:path w="1675" h="1570" extrusionOk="0">
                  <a:moveTo>
                    <a:pt x="838" y="1"/>
                  </a:moveTo>
                  <a:cubicBezTo>
                    <a:pt x="378" y="1"/>
                    <a:pt x="1" y="356"/>
                    <a:pt x="1" y="796"/>
                  </a:cubicBezTo>
                  <a:cubicBezTo>
                    <a:pt x="1" y="1214"/>
                    <a:pt x="378" y="1570"/>
                    <a:pt x="838" y="1570"/>
                  </a:cubicBezTo>
                  <a:cubicBezTo>
                    <a:pt x="1298" y="1570"/>
                    <a:pt x="1675" y="1214"/>
                    <a:pt x="1675" y="796"/>
                  </a:cubicBezTo>
                  <a:cubicBezTo>
                    <a:pt x="1675" y="356"/>
                    <a:pt x="1298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4626788" y="1885350"/>
              <a:ext cx="94700" cy="94700"/>
            </a:xfrm>
            <a:custGeom>
              <a:avLst/>
              <a:gdLst/>
              <a:ahLst/>
              <a:cxnLst/>
              <a:rect l="l" t="t" r="r" b="b"/>
              <a:pathLst>
                <a:path w="3788" h="3788" extrusionOk="0">
                  <a:moveTo>
                    <a:pt x="1904" y="0"/>
                  </a:moveTo>
                  <a:cubicBezTo>
                    <a:pt x="858" y="0"/>
                    <a:pt x="0" y="858"/>
                    <a:pt x="0" y="1904"/>
                  </a:cubicBezTo>
                  <a:cubicBezTo>
                    <a:pt x="0" y="2951"/>
                    <a:pt x="858" y="3788"/>
                    <a:pt x="1904" y="3788"/>
                  </a:cubicBezTo>
                  <a:cubicBezTo>
                    <a:pt x="2950" y="3788"/>
                    <a:pt x="3787" y="2951"/>
                    <a:pt x="3787" y="1904"/>
                  </a:cubicBezTo>
                  <a:cubicBezTo>
                    <a:pt x="3787" y="858"/>
                    <a:pt x="2950" y="0"/>
                    <a:pt x="19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0" name="Google Shape;320;p31"/>
          <p:cNvGrpSpPr/>
          <p:nvPr/>
        </p:nvGrpSpPr>
        <p:grpSpPr>
          <a:xfrm rot="7277808">
            <a:off x="875335" y="4781456"/>
            <a:ext cx="1338261" cy="1991976"/>
            <a:chOff x="3065550" y="1439825"/>
            <a:chExt cx="546933" cy="814099"/>
          </a:xfrm>
        </p:grpSpPr>
        <p:sp>
          <p:nvSpPr>
            <p:cNvPr id="321" name="Google Shape;321;p31"/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4" name="Google Shape;324;p31"/>
          <p:cNvSpPr/>
          <p:nvPr/>
        </p:nvSpPr>
        <p:spPr>
          <a:xfrm rot="1320575">
            <a:off x="10673352" y="1717460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31"/>
          <p:cNvSpPr/>
          <p:nvPr/>
        </p:nvSpPr>
        <p:spPr>
          <a:xfrm rot="-1193401">
            <a:off x="11200042" y="2448465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31"/>
          <p:cNvSpPr/>
          <p:nvPr/>
        </p:nvSpPr>
        <p:spPr>
          <a:xfrm rot="-1190705">
            <a:off x="11513372" y="1109391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31"/>
          <p:cNvSpPr/>
          <p:nvPr/>
        </p:nvSpPr>
        <p:spPr>
          <a:xfrm rot="1320575">
            <a:off x="7739722" y="6200673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31"/>
          <p:cNvSpPr/>
          <p:nvPr/>
        </p:nvSpPr>
        <p:spPr>
          <a:xfrm rot="-1193401">
            <a:off x="7012182" y="6412853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31"/>
          <p:cNvSpPr/>
          <p:nvPr/>
        </p:nvSpPr>
        <p:spPr>
          <a:xfrm rot="2372703">
            <a:off x="7904893" y="768583"/>
            <a:ext cx="7613267" cy="1873133"/>
          </a:xfrm>
          <a:custGeom>
            <a:avLst/>
            <a:gdLst/>
            <a:ahLst/>
            <a:cxnLst/>
            <a:rect l="l" t="t" r="r" b="b"/>
            <a:pathLst>
              <a:path w="228398" h="56194" extrusionOk="0">
                <a:moveTo>
                  <a:pt x="0" y="56194"/>
                </a:moveTo>
                <a:cubicBezTo>
                  <a:pt x="15933" y="56194"/>
                  <a:pt x="37103" y="23816"/>
                  <a:pt x="44229" y="38067"/>
                </a:cubicBezTo>
                <a:cubicBezTo>
                  <a:pt x="45571" y="40750"/>
                  <a:pt x="44175" y="45638"/>
                  <a:pt x="41329" y="46586"/>
                </a:cubicBezTo>
                <a:cubicBezTo>
                  <a:pt x="38826" y="47419"/>
                  <a:pt x="35430" y="46014"/>
                  <a:pt x="33897" y="43867"/>
                </a:cubicBezTo>
                <a:cubicBezTo>
                  <a:pt x="30015" y="38430"/>
                  <a:pt x="35933" y="28237"/>
                  <a:pt x="42054" y="25559"/>
                </a:cubicBezTo>
                <a:cubicBezTo>
                  <a:pt x="73890" y="11628"/>
                  <a:pt x="111590" y="36151"/>
                  <a:pt x="146102" y="32085"/>
                </a:cubicBezTo>
                <a:cubicBezTo>
                  <a:pt x="164721" y="29891"/>
                  <a:pt x="183761" y="25003"/>
                  <a:pt x="199758" y="15227"/>
                </a:cubicBezTo>
                <a:cubicBezTo>
                  <a:pt x="208984" y="9589"/>
                  <a:pt x="217798" y="2129"/>
                  <a:pt x="22839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pPr algn="r" rtl="1">
              <a:buClr>
                <a:srgbClr val="000000"/>
              </a:buClr>
              <a:buFont typeface="Arial"/>
            </a:pPr>
            <a:endParaRPr lang="en-IL" sz="24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10CCF48-B771-2563-843C-7A1CB65DF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141" y="856792"/>
            <a:ext cx="9240820" cy="2257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3467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SATELLITES, DISTANCE APPROXIMATION, FEASIBILITY TEST, COLLISION DETECTION, SATELLITE HARDWARE, ALGORITHMS IMPLEMENTATION</a:t>
            </a:r>
            <a:endParaRPr lang="en-US" alt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81FAF59-6E7F-1A53-EF8F-6CCA602E7DBB}"/>
              </a:ext>
            </a:extLst>
          </p:cNvPr>
          <p:cNvSpPr txBox="1">
            <a:spLocks/>
          </p:cNvSpPr>
          <p:nvPr/>
        </p:nvSpPr>
        <p:spPr>
          <a:xfrm>
            <a:off x="3750374" y="3231306"/>
            <a:ext cx="4329404" cy="64636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733" b="1" kern="100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Capstone Project Phase A</a:t>
            </a:r>
          </a:p>
          <a:p>
            <a:pPr marL="0" indent="0" algn="ctr">
              <a:buNone/>
            </a:pPr>
            <a:endParaRPr lang="en-IL" sz="5733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52A5EA9-50E9-09EA-207D-76D6B6D0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683" y="3662106"/>
            <a:ext cx="2164992" cy="41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IL" sz="1867" dirty="0">
                <a:solidFill>
                  <a:srgbClr val="4472C4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24-2-D-29</a:t>
            </a:r>
            <a:endParaRPr lang="en-US" altLang="en-IL" sz="2400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D1A4-D4EA-5565-99D4-DEB0F8F5FF14}"/>
              </a:ext>
            </a:extLst>
          </p:cNvPr>
          <p:cNvSpPr txBox="1"/>
          <p:nvPr/>
        </p:nvSpPr>
        <p:spPr>
          <a:xfrm>
            <a:off x="4004084" y="4431663"/>
            <a:ext cx="397563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Supervisor: Mr. Ilya Zeldner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Shir Cohen 316216340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Yotam Aharon 208608448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IL" sz="1867" b="1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IL" sz="1867" b="1" dirty="0">
              <a:solidFill>
                <a:schemeClr val="accent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B96EB-A09F-6164-DBD6-5A5C7F72D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50" y="22668"/>
            <a:ext cx="3060199" cy="722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19" y="1267266"/>
            <a:ext cx="7076471" cy="4061393"/>
          </a:xfrm>
        </p:spPr>
        <p:txBody>
          <a:bodyPr>
            <a:noAutofit/>
          </a:bodyPr>
          <a:lstStyle/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comprehensive set of experimental results, derived from testing a variety of input types, that will either confirm or refute the feasibility of executing TCA calculations on the satellite's OBC.</a:t>
            </a:r>
          </a:p>
          <a:p>
            <a:pPr algn="l" rtl="0"/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Optimized and reliable implementations of the CATCH algorithm, ready for integration into the satellite system when necessary.</a:t>
            </a:r>
            <a:endParaRPr lang="en-IL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r>
              <a:rPr lang="en-IL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20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DFA69D-DA9B-C659-FC54-DD6B1E1A08BE}"/>
              </a:ext>
            </a:extLst>
          </p:cNvPr>
          <p:cNvSpPr txBox="1">
            <a:spLocks/>
          </p:cNvSpPr>
          <p:nvPr/>
        </p:nvSpPr>
        <p:spPr>
          <a:xfrm>
            <a:off x="109271" y="-315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Expected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9EF4C-412F-6EDD-8460-119FD09FE88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C34AEE5-DA0C-ED91-D348-8FB3AAD9F6B5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15A49A-6FC9-CB3D-DE12-C8FFED370991}"/>
              </a:ext>
            </a:extLst>
          </p:cNvPr>
          <p:cNvSpPr txBox="1"/>
          <p:nvPr/>
        </p:nvSpPr>
        <p:spPr>
          <a:xfrm>
            <a:off x="594054" y="6421409"/>
            <a:ext cx="109990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latin typeface="Century Gothic"/>
              </a:rPr>
              <a:t>Introduction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E90DA0-4347-D97A-9FDD-4AD929FF2D30}"/>
              </a:ext>
            </a:extLst>
          </p:cNvPr>
          <p:cNvGrpSpPr/>
          <p:nvPr/>
        </p:nvGrpSpPr>
        <p:grpSpPr>
          <a:xfrm>
            <a:off x="731650" y="5676788"/>
            <a:ext cx="10831800" cy="1083035"/>
            <a:chOff x="804502" y="5739059"/>
            <a:chExt cx="10831800" cy="1083035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CBCD4D0D-D431-909C-A010-589B985F79E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9D5BE921-70A6-3AC2-D915-8C14E37575BC}"/>
                </a:ext>
              </a:extLst>
            </p:cNvPr>
            <p:cNvSpPr/>
            <p:nvPr/>
          </p:nvSpPr>
          <p:spPr>
            <a:xfrm>
              <a:off x="956508" y="5891730"/>
              <a:ext cx="4282110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D36A82-450B-CD86-5FF9-93A5BC2453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54C0D-B2CB-77A7-6DD4-C1BE8F4BCF9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D758B21-62B1-4B6D-6150-F62B0A09B57C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39A0041-D76A-F603-06C1-BDBE730720F9}"/>
                </a:ext>
              </a:extLst>
            </p:cNvPr>
            <p:cNvSpPr/>
            <p:nvPr/>
          </p:nvSpPr>
          <p:spPr>
            <a:xfrm>
              <a:off x="7784375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0BB762A-BF05-D660-66E5-DB179791B23B}"/>
                </a:ext>
              </a:extLst>
            </p:cNvPr>
            <p:cNvSpPr/>
            <p:nvPr/>
          </p:nvSpPr>
          <p:spPr>
            <a:xfrm>
              <a:off x="9199430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C554DC-3FED-60A6-04F0-C854AD0755A1}"/>
                </a:ext>
              </a:extLst>
            </p:cNvPr>
            <p:cNvSpPr txBox="1"/>
            <p:nvPr/>
          </p:nvSpPr>
          <p:spPr>
            <a:xfrm>
              <a:off x="9147322" y="638180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CEBCE5-AE90-AAA6-6DD2-879E7AA065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88F1-06D5-87B2-46E7-0E9E7F1B6EE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B533928-6F21-C8B1-5168-CE23B865EBCD}"/>
                </a:ext>
              </a:extLst>
            </p:cNvPr>
            <p:cNvSpPr txBox="1"/>
            <p:nvPr/>
          </p:nvSpPr>
          <p:spPr>
            <a:xfrm>
              <a:off x="771708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1E9EAF-BC64-5D0E-8C76-5D5F2B9F72A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CABDD0-A70A-5538-280A-216AA0EA26D8}"/>
                </a:ext>
              </a:extLst>
            </p:cNvPr>
            <p:cNvSpPr txBox="1"/>
            <p:nvPr/>
          </p:nvSpPr>
          <p:spPr>
            <a:xfrm>
              <a:off x="6256395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38A877-2F39-878A-AB0C-300A38189D26}"/>
                </a:ext>
              </a:extLst>
            </p:cNvPr>
            <p:cNvSpPr/>
            <p:nvPr/>
          </p:nvSpPr>
          <p:spPr>
            <a:xfrm>
              <a:off x="6339081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E2A4D7-2799-C0BE-A15E-71F271878F4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5CFBC7-B87F-578D-8918-DA207F8E2F3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68E1596-76EC-37C9-EB9F-0987CEDE507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098" name="Picture 2" descr="Making our company goals public: Q4 2018">
            <a:extLst>
              <a:ext uri="{FF2B5EF4-FFF2-40B4-BE49-F238E27FC236}">
                <a16:creationId xmlns:a16="http://schemas.microsoft.com/office/drawing/2014/main" id="{2A8B9161-1343-C5E2-D46E-F4844F9E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6" r="25842"/>
          <a:stretch/>
        </p:blipFill>
        <p:spPr bwMode="auto">
          <a:xfrm>
            <a:off x="7798971" y="659237"/>
            <a:ext cx="3764479" cy="43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92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51" y="1670120"/>
            <a:ext cx="11092419" cy="3759201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 Parts testing system- Tested OBC system and Test Station system.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Comparative Analysis of Satellite Boards for Algorithm Testing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IL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Optimization of Eigenvalue Calculation in the CATCH Algorithm</a:t>
            </a:r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0" indent="0" algn="l" rtl="0">
              <a:buNone/>
            </a:pPr>
            <a:endParaRPr lang="en-IL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Implementing and running the algorithms on the satellite On Board Computer.</a:t>
            </a: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76851" y="70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Solution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B92E62-584E-FD1F-C27C-FC7BE36AE6DE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4" name="Rectangle: Rounded Corners 53">
              <a:extLst>
                <a:ext uri="{FF2B5EF4-FFF2-40B4-BE49-F238E27FC236}">
                  <a16:creationId xmlns:a16="http://schemas.microsoft.com/office/drawing/2014/main" id="{22405EB1-A3B8-5A1B-E1C3-725809D27A2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057C1E6E-D745-EE96-CA6A-45ABEFE31C10}"/>
                </a:ext>
              </a:extLst>
            </p:cNvPr>
            <p:cNvSpPr/>
            <p:nvPr/>
          </p:nvSpPr>
          <p:spPr>
            <a:xfrm>
              <a:off x="956507" y="5891730"/>
              <a:ext cx="5755854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18F41A-8823-FF45-543B-45F4AF9D87D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0F1886-DDB8-352E-E104-B65A6ED6D00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219B1C6-E8A8-8799-08BE-14A2DC80E9FB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F6FB8D-19E7-DC28-FDAD-09213C920E59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C36CCF-37BE-423A-6A44-0F997DE9B2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4F863B-8F9F-F419-57D5-38B8D97FA01F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1EBD21-237C-3D99-97CC-F37EC6C7A913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C9D20EE-9042-ADFB-BB69-AAC5A8243C5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0A75F7-0F02-D8B3-2C61-D1EE29F02B6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99515-C889-50CD-B127-9AE2542911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FDD0ED-BE59-2107-3C7C-D2FC1A9C95B3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78F825-6AFC-8867-7041-86E05953B8D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919E54E-D8F0-3A93-A077-A439F424E3AA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F98AE-613D-6935-E8B2-D3E9205BDE3C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A4B1AA-D2F9-7721-2E3C-31BC2B871C63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125FAE-621C-AACA-DC1A-E295307C588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06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075C4-B9DC-5013-B7A2-ADD05227998A}"/>
              </a:ext>
            </a:extLst>
          </p:cNvPr>
          <p:cNvSpPr txBox="1">
            <a:spLocks/>
          </p:cNvSpPr>
          <p:nvPr/>
        </p:nvSpPr>
        <p:spPr>
          <a:xfrm>
            <a:off x="259388" y="-119201"/>
            <a:ext cx="11776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Optimization of Eigenvalue Calculation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F7ED7-68DC-B8AF-096A-DFDE7437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419" y="2280397"/>
            <a:ext cx="4391293" cy="2887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A9F9C9-9CC8-6E6C-DB4A-6EDE663E4420}"/>
              </a:ext>
            </a:extLst>
          </p:cNvPr>
          <p:cNvSpPr txBox="1"/>
          <p:nvPr/>
        </p:nvSpPr>
        <p:spPr>
          <a:xfrm>
            <a:off x="7616283" y="1504145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Companion Matrix [[2],Eq.20]</a:t>
            </a:r>
            <a:endParaRPr lang="en-IL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AB1DD0-5CE8-9300-1E15-5FEE8B6BDB68}"/>
              </a:ext>
            </a:extLst>
          </p:cNvPr>
          <p:cNvSpPr txBox="1"/>
          <p:nvPr/>
        </p:nvSpPr>
        <p:spPr>
          <a:xfrm>
            <a:off x="5118139" y="295393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457200" rtl="1" eaLnBrk="1" latinLnBrk="0" hangingPunct="1"/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Sparse Matrix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A3D56A-420A-B9E6-267D-87F6C83A5C7D}"/>
              </a:ext>
            </a:extLst>
          </p:cNvPr>
          <p:cNvSpPr txBox="1"/>
          <p:nvPr/>
        </p:nvSpPr>
        <p:spPr>
          <a:xfrm>
            <a:off x="5069027" y="3641263"/>
            <a:ext cx="2324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 Tridiagonal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6075AC-2511-9F24-4257-E14AA38C0C89}"/>
              </a:ext>
            </a:extLst>
          </p:cNvPr>
          <p:cNvSpPr txBox="1"/>
          <p:nvPr/>
        </p:nvSpPr>
        <p:spPr>
          <a:xfrm>
            <a:off x="5118139" y="4469929"/>
            <a:ext cx="2324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Fixed Number of Values in finite range [-1,1]</a:t>
            </a:r>
            <a:endParaRPr lang="en-IL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AF78EB-7192-6C37-31C6-5B4D892515B2}"/>
              </a:ext>
            </a:extLst>
          </p:cNvPr>
          <p:cNvCxnSpPr>
            <a:cxnSpLocks/>
          </p:cNvCxnSpPr>
          <p:nvPr/>
        </p:nvCxnSpPr>
        <p:spPr>
          <a:xfrm flipH="1">
            <a:off x="7073157" y="3119289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A0F14C-41CC-825C-584D-FD32BD056493}"/>
              </a:ext>
            </a:extLst>
          </p:cNvPr>
          <p:cNvSpPr txBox="1"/>
          <p:nvPr/>
        </p:nvSpPr>
        <p:spPr>
          <a:xfrm>
            <a:off x="259387" y="1328954"/>
            <a:ext cx="473771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memory on the satellite board is limited, so we don't want to use libraries for calculations. </a:t>
            </a:r>
          </a:p>
          <a:p>
            <a:endParaRPr lang="he-IL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prefer to implement this ourselves based on our limitations.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Aim to decrease the number of operations and reducing runtime.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8FFC03-EAA0-C5BE-921E-EB5CC0B5E826}"/>
              </a:ext>
            </a:extLst>
          </p:cNvPr>
          <p:cNvCxnSpPr>
            <a:cxnSpLocks/>
          </p:cNvCxnSpPr>
          <p:nvPr/>
        </p:nvCxnSpPr>
        <p:spPr>
          <a:xfrm flipH="1">
            <a:off x="7050208" y="3811393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61ED3E-0D42-2723-6785-7C808F314298}"/>
              </a:ext>
            </a:extLst>
          </p:cNvPr>
          <p:cNvCxnSpPr>
            <a:cxnSpLocks/>
          </p:cNvCxnSpPr>
          <p:nvPr/>
        </p:nvCxnSpPr>
        <p:spPr>
          <a:xfrm flipH="1">
            <a:off x="7073157" y="4711180"/>
            <a:ext cx="41559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341F70-B2B0-DC43-093A-B2FA829DFB40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41" name="Rectangle: Rounded Corners 53">
              <a:extLst>
                <a:ext uri="{FF2B5EF4-FFF2-40B4-BE49-F238E27FC236}">
                  <a16:creationId xmlns:a16="http://schemas.microsoft.com/office/drawing/2014/main" id="{D4C7426F-7CD0-94A5-76D6-2FF51FB2F8D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54">
              <a:extLst>
                <a:ext uri="{FF2B5EF4-FFF2-40B4-BE49-F238E27FC236}">
                  <a16:creationId xmlns:a16="http://schemas.microsoft.com/office/drawing/2014/main" id="{953E86DE-D8B8-977D-7ED5-3D46ED8161C0}"/>
                </a:ext>
              </a:extLst>
            </p:cNvPr>
            <p:cNvSpPr/>
            <p:nvPr/>
          </p:nvSpPr>
          <p:spPr>
            <a:xfrm>
              <a:off x="956507" y="5914864"/>
              <a:ext cx="6032860" cy="29491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FC9DBC6-5915-ED4B-F9E7-25CFC9600863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84C5FA-0936-163B-8995-01E7E34F7B2F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FC94EAC-02A2-1B09-E01A-DE96CB84DC74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C8B2331-3B4C-94CB-94FF-B77360A12D1A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F50A21-1937-4A61-A71C-9B1964379A9C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BEA660-1F30-966D-8CD0-FE4513B51201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ECC6A97-3B49-17C2-5169-C7373AD7D1C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9DE601A-EFD9-77A8-1470-F14BB63FDB3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38F3AE-7E67-7B9A-D195-D29ACF2E49D6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3712A3C-2147-FB96-972C-D6E7593D537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3B7B5E9-9186-60CD-7FC5-1CAE09642216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421B96-A9A3-949B-BA38-0BED1635CE0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2DA76E-C1EC-9F52-F46D-6D1F8E124BCF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2EA9A-7F75-2835-B488-6C6907CC9A0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525917-6506-2632-E0A6-DF393A44CCAC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F1C612-08A8-62B7-714F-BF10DB31D92C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07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93" y="993308"/>
            <a:ext cx="5231443" cy="436246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Our goal was to identify an alternative board that closely matched the specifications of the ISIS OBC</a:t>
            </a:r>
            <a:r>
              <a:rPr lang="en-IL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IL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 choosing a weaker satellite on-board computer we can achieve the following goals: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 Costs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select less powerful computers, avoiding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excess capabilities.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Test Performance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Ensure algorithms function well even in resource-limited settings.</a:t>
            </a:r>
          </a:p>
          <a:p>
            <a:pPr algn="l" rtl="0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Prove Feasibility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If it works with less, it will work with more.</a:t>
            </a:r>
          </a:p>
          <a:p>
            <a:pPr marL="0" lvl="0" indent="0" algn="just" rtl="0">
              <a:buNone/>
            </a:pPr>
            <a:endParaRPr lang="en-IL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82812" y="-53105"/>
            <a:ext cx="11912170" cy="938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Comparative Analysis of Satellite Boards</a:t>
            </a:r>
            <a:endParaRPr lang="en-US" sz="48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69BEDF-C8DD-9366-24B6-35C6BEA53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230" y="693082"/>
            <a:ext cx="6163882" cy="4971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4C64431-48B2-02F4-88C8-C831472645B8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9" name="Rectangle: Rounded Corners 53">
              <a:extLst>
                <a:ext uri="{FF2B5EF4-FFF2-40B4-BE49-F238E27FC236}">
                  <a16:creationId xmlns:a16="http://schemas.microsoft.com/office/drawing/2014/main" id="{7A2D6342-1BEA-AAF2-1B0B-DD75448BF8C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0" name="Rectangle: Rounded Corners 54">
              <a:extLst>
                <a:ext uri="{FF2B5EF4-FFF2-40B4-BE49-F238E27FC236}">
                  <a16:creationId xmlns:a16="http://schemas.microsoft.com/office/drawing/2014/main" id="{9F67C000-5274-5D0F-9E4A-E30FA8C2F8D9}"/>
                </a:ext>
              </a:extLst>
            </p:cNvPr>
            <p:cNvSpPr/>
            <p:nvPr/>
          </p:nvSpPr>
          <p:spPr>
            <a:xfrm>
              <a:off x="956506" y="5891730"/>
              <a:ext cx="616388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ADDC1D-A373-8ACA-C215-5139280BE42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636937-10F5-EDDB-E826-EE78C27F4002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D6DEA2C-DCD0-625C-0D96-F543DA3B025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287EF9A-1B1D-63B9-3900-1EE0A7D0D5FB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54E0AF-A944-C12B-C3D7-AE37253047B7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941D88C-20F2-8D40-6CB6-8788BB8CD049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9D055BC-ED3C-10EB-ECEF-1DEAD55F008A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88B09E-9FE2-B69D-CF2D-4565C7229CF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C068F9-A206-2E0A-DCC2-33DB6D40BD28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CB4A8E-24AC-F4D5-19DF-2293B0D837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C6EDA2-4C20-5DDD-E89C-F31085723A3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BC6FEC-E25E-7176-B230-608570040B5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D7F713-49A5-5FF6-0AA5-022535E25B81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DF8822-5682-7093-FCEE-97D0AE5BEB02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84359A-9D24-84D7-2842-DD7E4D23DEF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BF24214-44C8-7ED5-CFA4-42A3C15DF10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28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96AC-3EEA-F6E8-9E7B-62FBAB5E8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79" y="1074132"/>
            <a:ext cx="7128601" cy="4805726"/>
          </a:xfrm>
        </p:spPr>
        <p:txBody>
          <a:bodyPr>
            <a:noAutofit/>
          </a:bodyPr>
          <a:lstStyle/>
          <a:p>
            <a:pPr algn="l" rtl="0"/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TS-7553 OBC identified as </a:t>
            </a:r>
            <a:r>
              <a:rPr lang="en-US" sz="20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closest match </a:t>
            </a:r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the ISIS OBC (processor architecture, memory, and storage).</a:t>
            </a: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Offers slightly lower performance, which aligns with our goal of testing in a constrained environment. </a:t>
            </a:r>
          </a:p>
          <a:p>
            <a:pPr marL="0" indent="0" algn="l" rtl="0">
              <a:buNone/>
            </a:pPr>
            <a:endParaRPr lang="en-US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 rtl="0"/>
            <a:r>
              <a:rPr lang="en-US" sz="20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en-US" sz="2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nsures that any optimizations we make will be applicable to the more advanced ISIS OBC, providing relevant and transferable results.</a:t>
            </a:r>
            <a:r>
              <a:rPr lang="en-IL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A58E622-E873-5B6B-AA99-D84563E6B9D7}"/>
              </a:ext>
            </a:extLst>
          </p:cNvPr>
          <p:cNvSpPr txBox="1">
            <a:spLocks/>
          </p:cNvSpPr>
          <p:nvPr/>
        </p:nvSpPr>
        <p:spPr>
          <a:xfrm>
            <a:off x="183179" y="286633"/>
            <a:ext cx="8495574" cy="947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The Selected TS-7553 OBC </a:t>
            </a:r>
          </a:p>
          <a:p>
            <a:endParaRPr lang="en-US" sz="3000" b="1" dirty="0">
              <a:solidFill>
                <a:srgbClr val="4472C4"/>
              </a:solidFill>
              <a:latin typeface="Calibri Light" panose="020F0302020204030204" pitchFamily="34" charset="0"/>
              <a:ea typeface="Yu Gothic Light" panose="020B03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3932F53D-891F-64DE-9EB0-76CA0B14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74" name="Slide Number Placeholder 3">
            <a:extLst>
              <a:ext uri="{FF2B5EF4-FFF2-40B4-BE49-F238E27FC236}">
                <a16:creationId xmlns:a16="http://schemas.microsoft.com/office/drawing/2014/main" id="{8FC7BFB7-BA34-5EFA-1865-8625D7326AE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5" name="Picture 15" descr="TS-7553 Front View">
            <a:extLst>
              <a:ext uri="{FF2B5EF4-FFF2-40B4-BE49-F238E27FC236}">
                <a16:creationId xmlns:a16="http://schemas.microsoft.com/office/drawing/2014/main" id="{5FD70AF7-B66D-E95C-4E01-036A7158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42" y="1058315"/>
            <a:ext cx="3070695" cy="26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99E2AF7-7CF3-5B4B-186D-97B010CD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418" y="3321263"/>
            <a:ext cx="143436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487B1-D42E-BBEA-6111-6B30B68C8374}"/>
              </a:ext>
            </a:extLst>
          </p:cNvPr>
          <p:cNvSpPr txBox="1"/>
          <p:nvPr/>
        </p:nvSpPr>
        <p:spPr>
          <a:xfrm>
            <a:off x="8182359" y="3843520"/>
            <a:ext cx="36903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TS-7553</a:t>
            </a:r>
            <a:r>
              <a:rPr kumimoji="0" lang="en-IL" altLang="en-IL" sz="14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IL" altLang="en-IL" sz="14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Onboard Computer Front view</a:t>
            </a:r>
            <a:endParaRPr kumimoji="0" lang="en-IL" altLang="en-I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3D100-C946-05F9-77DB-D1C81E0C8148}"/>
              </a:ext>
            </a:extLst>
          </p:cNvPr>
          <p:cNvSpPr txBox="1"/>
          <p:nvPr/>
        </p:nvSpPr>
        <p:spPr>
          <a:xfrm>
            <a:off x="8246539" y="4210661"/>
            <a:ext cx="32763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Processor: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250MHz ARM9 </a:t>
            </a: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RAM: </a:t>
            </a:r>
            <a:r>
              <a:rPr lang="en-US" sz="1200" kern="0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64MB DDR2 </a:t>
            </a:r>
            <a:endParaRPr lang="en-US" sz="1200" b="1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Power: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3.2W</a:t>
            </a: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$180 USD.</a:t>
            </a:r>
            <a:endParaRPr lang="en-IL" sz="120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rtl="0">
              <a:buFont typeface="Symbol" pitchFamily="2" charset="2"/>
              <a:buChar char="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Modifications: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Requires additional MicroSD and FRAM</a:t>
            </a:r>
            <a:endParaRPr lang="en-IL" sz="120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8576BC-BD45-C121-072B-D075682C7644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34" name="Rectangle: Rounded Corners 53">
              <a:extLst>
                <a:ext uri="{FF2B5EF4-FFF2-40B4-BE49-F238E27FC236}">
                  <a16:creationId xmlns:a16="http://schemas.microsoft.com/office/drawing/2014/main" id="{EA85E3AC-1A25-11CF-088D-4927E580D3C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: Rounded Corners 54">
              <a:extLst>
                <a:ext uri="{FF2B5EF4-FFF2-40B4-BE49-F238E27FC236}">
                  <a16:creationId xmlns:a16="http://schemas.microsoft.com/office/drawing/2014/main" id="{FEB10534-3E38-EB6D-7869-4DB8C99FF6D6}"/>
                </a:ext>
              </a:extLst>
            </p:cNvPr>
            <p:cNvSpPr/>
            <p:nvPr/>
          </p:nvSpPr>
          <p:spPr>
            <a:xfrm>
              <a:off x="956506" y="5891730"/>
              <a:ext cx="616388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4F6DFB-6733-EE70-51C1-D54FC2CC547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581879-AB61-2B38-A13C-B837376728B7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EA38CA1-00A7-CA0F-A1A5-BC4A66AF9F6D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977262D-FD61-5EC5-07C7-3188972DF11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F9E3266-F479-DF00-8B45-6EB717320FD4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A1458E-A391-3D6B-1C65-6294DF40C283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C508EFD-CFD5-84BC-8CCF-A1E21E4127F8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579B6A-9FAF-9444-8BB9-8FEEFB7DEF2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FCC9D1-9BE9-E31B-A4A1-988DF6CFBF42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F741C37-3DCC-9B64-8EA0-C55619EB98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1C3F71-BE22-A5A8-78CA-906277FE058F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26C3CA-34BB-0E42-5E6E-07693F350A18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CC3252-1DC2-C5F3-FB15-992BC8CB30AD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F410DAF-E9B3-4E37-E002-F103DB764DA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1B2FAA-DB14-403D-14F9-95A73EDD15B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FEC0C1-DCA9-5CC8-8707-EC4DE30901B4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6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E1D94DC-DD0C-F360-22B8-7659C57B8A94}"/>
              </a:ext>
            </a:extLst>
          </p:cNvPr>
          <p:cNvSpPr txBox="1"/>
          <p:nvPr/>
        </p:nvSpPr>
        <p:spPr>
          <a:xfrm>
            <a:off x="1498589" y="1542321"/>
            <a:ext cx="30289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091B06-2896-D414-6717-1AF1990A04C6}"/>
              </a:ext>
            </a:extLst>
          </p:cNvPr>
          <p:cNvSpPr txBox="1"/>
          <p:nvPr/>
        </p:nvSpPr>
        <p:spPr>
          <a:xfrm>
            <a:off x="7152851" y="1542320"/>
            <a:ext cx="3698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 b="1" dirty="0"/>
              <a:t>Tested on-board computer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249" y="69881"/>
            <a:ext cx="9437501" cy="1325563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Two Parts Testing System </a:t>
            </a:r>
            <a:endParaRPr lang="en-US" sz="54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A04F13A-5309-FC26-2D9F-572776A00D9D}"/>
              </a:ext>
            </a:extLst>
          </p:cNvPr>
          <p:cNvSpPr txBox="1">
            <a:spLocks/>
          </p:cNvSpPr>
          <p:nvPr/>
        </p:nvSpPr>
        <p:spPr>
          <a:xfrm>
            <a:off x="1949557" y="2117670"/>
            <a:ext cx="3698083" cy="209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User Interface</a:t>
            </a:r>
          </a:p>
          <a:p>
            <a:pPr algn="l" rtl="0"/>
            <a:r>
              <a:rPr lang="en-US" sz="2000" dirty="0"/>
              <a:t>Test Creation and Management</a:t>
            </a:r>
          </a:p>
          <a:p>
            <a:pPr algn="l" rtl="0"/>
            <a:r>
              <a:rPr lang="en-US" sz="2000" dirty="0"/>
              <a:t>Results Management</a:t>
            </a:r>
          </a:p>
          <a:p>
            <a:pPr algn="l" rtl="0"/>
            <a:r>
              <a:rPr lang="en-US" sz="2000" dirty="0"/>
              <a:t>Database</a:t>
            </a:r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E586AF-4588-D6F7-02EA-C5C7C138C3B0}"/>
              </a:ext>
            </a:extLst>
          </p:cNvPr>
          <p:cNvSpPr txBox="1">
            <a:spLocks/>
          </p:cNvSpPr>
          <p:nvPr/>
        </p:nvSpPr>
        <p:spPr>
          <a:xfrm>
            <a:off x="7300277" y="2066345"/>
            <a:ext cx="3403229" cy="136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dirty="0"/>
              <a:t>Running tests</a:t>
            </a:r>
          </a:p>
          <a:p>
            <a:pPr algn="l" rtl="0"/>
            <a:r>
              <a:rPr lang="en-US" sz="2000" dirty="0"/>
              <a:t>Running the algorithms</a:t>
            </a:r>
          </a:p>
          <a:p>
            <a:pPr algn="l" rtl="0"/>
            <a:r>
              <a:rPr lang="en-US" sz="2000" dirty="0"/>
              <a:t>Testing runtime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BF2F17-A8F1-79A5-E17C-31D1035534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71" y="3741491"/>
            <a:ext cx="2133601" cy="21336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C9D3B-CD98-B584-7C73-30DF2926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73" y="3741509"/>
            <a:ext cx="2098199" cy="209819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C20F552-733E-6F62-FF97-CE2BE0ABE304}"/>
              </a:ext>
            </a:extLst>
          </p:cNvPr>
          <p:cNvSpPr/>
          <p:nvPr/>
        </p:nvSpPr>
        <p:spPr>
          <a:xfrm>
            <a:off x="4882910" y="4091427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C3B3F98E-C7ED-E9EE-3FCD-689B75E7A9CD}"/>
              </a:ext>
            </a:extLst>
          </p:cNvPr>
          <p:cNvSpPr/>
          <p:nvPr/>
        </p:nvSpPr>
        <p:spPr>
          <a:xfrm rot="10800000">
            <a:off x="4879749" y="5016136"/>
            <a:ext cx="2133600" cy="476251"/>
          </a:xfrm>
          <a:prstGeom prst="curved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sz="1400">
              <a:solidFill>
                <a:schemeClr val="tx1"/>
              </a:solidFill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9EE512FD-A4A2-02E2-7C32-3D1DAE05A79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0BE37B15-B800-C53E-5A00-6C8CEA43AB0E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90D8BA7-95D1-3AF2-B0AE-D831EA898ED7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88" name="Rectangle: Rounded Corners 53">
              <a:extLst>
                <a:ext uri="{FF2B5EF4-FFF2-40B4-BE49-F238E27FC236}">
                  <a16:creationId xmlns:a16="http://schemas.microsoft.com/office/drawing/2014/main" id="{6239919D-B0BD-0319-406D-6A5C427EB52D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Rectangle: Rounded Corners 54">
              <a:extLst>
                <a:ext uri="{FF2B5EF4-FFF2-40B4-BE49-F238E27FC236}">
                  <a16:creationId xmlns:a16="http://schemas.microsoft.com/office/drawing/2014/main" id="{FA295B00-5145-84E1-8808-AAAE09A61998}"/>
                </a:ext>
              </a:extLst>
            </p:cNvPr>
            <p:cNvSpPr/>
            <p:nvPr/>
          </p:nvSpPr>
          <p:spPr>
            <a:xfrm>
              <a:off x="956505" y="5920482"/>
              <a:ext cx="6244919" cy="289299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5AD8713-E7A9-610B-90AE-A36A1CD5258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148B6ED-444C-7C92-3C22-17ADAE6002B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BD9F8FE-4DED-387F-5BEF-63CC35FCA4D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55AF50C-7503-6392-3EA9-778F95C750C1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F4F4D3-6B87-8999-5663-E45E72E6814D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558808-95B6-ADD3-39B6-1CAE39D3EC55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BFCB0A9-EDA8-AF3C-A2FD-55C3FB8E82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A2B8FA9-3287-1914-595C-909DAB01C3D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496ECFE-50BA-7BDF-EDAF-82D7AB081943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F79B716-2F06-E88C-992F-9E994E305666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679C21-4186-16CC-D56D-22247C86CC31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FF49D95-A208-A906-F35D-0984697F451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57F0E15-A34C-B50D-4CC8-3D26CF477A0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B0257-0E02-50BA-481C-C4FEB307B8E4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5799D9D-1591-8123-3FBF-67721556BCB6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0349592-BE4F-8ED1-2D22-8CDEEAE3DC0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8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705C-DF84-5C59-E84D-7033E38B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0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Wired Communication Strategy for Testing TS-7553 OBC</a:t>
            </a:r>
            <a:endParaRPr lang="en-IL" sz="4000" b="1" dirty="0">
              <a:solidFill>
                <a:srgbClr val="4472C4"/>
              </a:solidFill>
              <a:latin typeface="Arial" panose="020B0604020202020204" pitchFamily="34" charset="0"/>
              <a:ea typeface="Yu Gothic Light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738701-95E5-C8E0-AE0B-C171CEFD94D8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04922E-8976-341A-DE28-2E8CB6D262A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73605-7A6D-6D5B-DB89-7C386D964F51}"/>
              </a:ext>
            </a:extLst>
          </p:cNvPr>
          <p:cNvSpPr txBox="1"/>
          <p:nvPr/>
        </p:nvSpPr>
        <p:spPr>
          <a:xfrm>
            <a:off x="354020" y="1255451"/>
            <a:ext cx="111546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Ethernet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our system to ensure stable and efficient wired communication between the TS-7553 OBC and the Test Station.</a:t>
            </a:r>
            <a:endParaRPr lang="en-IL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3C9A8-32D4-4845-CE01-F9061B762CC9}"/>
              </a:ext>
            </a:extLst>
          </p:cNvPr>
          <p:cNvSpPr txBox="1"/>
          <p:nvPr/>
        </p:nvSpPr>
        <p:spPr>
          <a:xfrm>
            <a:off x="247018" y="2173101"/>
            <a:ext cx="73060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 Data Transfer Rates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Supports up to 1 Gbps for efficient, large data transfers.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 Latency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Essential for real-time performance testing and prompt algorithm evaluation.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Offers stability for continuous, high-volume data exchanges.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 </a:t>
            </a:r>
            <a:r>
              <a:rPr lang="en-IL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TS-7553 OBC</a:t>
            </a:r>
            <a:r>
              <a:rPr lang="en-IL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is equipped with an Ethernet port, which allows us to utilize this method without needing additional adapters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Ethernet Cable: An Overview of Its Importance and Applications - ZGSM WIRE  HARNESS">
            <a:extLst>
              <a:ext uri="{FF2B5EF4-FFF2-40B4-BE49-F238E27FC236}">
                <a16:creationId xmlns:a16="http://schemas.microsoft.com/office/drawing/2014/main" id="{9892AE07-F2E0-BB34-7021-ED724075F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9" r="8319"/>
          <a:stretch/>
        </p:blipFill>
        <p:spPr bwMode="auto">
          <a:xfrm>
            <a:off x="7687292" y="2226055"/>
            <a:ext cx="3876158" cy="31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3440B76A-DCF2-9FCF-F615-7EFC8CC424A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2066" name="Rectangle: Rounded Corners 53">
              <a:extLst>
                <a:ext uri="{FF2B5EF4-FFF2-40B4-BE49-F238E27FC236}">
                  <a16:creationId xmlns:a16="http://schemas.microsoft.com/office/drawing/2014/main" id="{4D50D2A7-66C7-DCA3-4F90-D59D336031D0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7" name="Rectangle: Rounded Corners 54">
              <a:extLst>
                <a:ext uri="{FF2B5EF4-FFF2-40B4-BE49-F238E27FC236}">
                  <a16:creationId xmlns:a16="http://schemas.microsoft.com/office/drawing/2014/main" id="{287A0A68-7708-219C-0677-D002A35E2FEA}"/>
                </a:ext>
              </a:extLst>
            </p:cNvPr>
            <p:cNvSpPr/>
            <p:nvPr/>
          </p:nvSpPr>
          <p:spPr>
            <a:xfrm>
              <a:off x="956505" y="5920484"/>
              <a:ext cx="6357120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5F0E35BD-5948-88A5-E546-751E4E34109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D53F35B0-E741-0537-30BB-CFFA7F86295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CB3A5555-9F37-F112-053E-BBDE006672A4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2071" name="Oval 2070">
              <a:extLst>
                <a:ext uri="{FF2B5EF4-FFF2-40B4-BE49-F238E27FC236}">
                  <a16:creationId xmlns:a16="http://schemas.microsoft.com/office/drawing/2014/main" id="{E80D4032-54E1-65C6-6E2E-2C0787CBAF5C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6E3D9996-400B-6AF0-346E-5C48F075C1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E0A2CAC-3E1F-FE6C-5947-E6D3AC81F94A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B254D15E-E567-70A5-E720-D4E9F03DCAC1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410D7C45-336B-9C07-70BA-3041E70DBB4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076" name="TextBox 2075">
              <a:extLst>
                <a:ext uri="{FF2B5EF4-FFF2-40B4-BE49-F238E27FC236}">
                  <a16:creationId xmlns:a16="http://schemas.microsoft.com/office/drawing/2014/main" id="{6A285530-ED77-74B4-87B0-717915710587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BD43E64E-FD14-60F3-E2F7-E303E2223C7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78" name="TextBox 2077">
              <a:extLst>
                <a:ext uri="{FF2B5EF4-FFF2-40B4-BE49-F238E27FC236}">
                  <a16:creationId xmlns:a16="http://schemas.microsoft.com/office/drawing/2014/main" id="{0AE7209B-B379-4238-3E3E-79F29F3C42D2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079" name="TextBox 2078">
              <a:extLst>
                <a:ext uri="{FF2B5EF4-FFF2-40B4-BE49-F238E27FC236}">
                  <a16:creationId xmlns:a16="http://schemas.microsoft.com/office/drawing/2014/main" id="{1C9426AC-CD59-0F47-BE58-4C10E38DC1B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080" name="Oval 2079">
              <a:extLst>
                <a:ext uri="{FF2B5EF4-FFF2-40B4-BE49-F238E27FC236}">
                  <a16:creationId xmlns:a16="http://schemas.microsoft.com/office/drawing/2014/main" id="{9564C0F6-2676-0BC2-CBC5-2072457F074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081" name="TextBox 2080">
              <a:extLst>
                <a:ext uri="{FF2B5EF4-FFF2-40B4-BE49-F238E27FC236}">
                  <a16:creationId xmlns:a16="http://schemas.microsoft.com/office/drawing/2014/main" id="{02E79FA5-031F-1452-F3C0-0CEDCA285246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527D4868-89B5-ACD0-464E-20951976FA6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083" name="Oval 2082">
              <a:extLst>
                <a:ext uri="{FF2B5EF4-FFF2-40B4-BE49-F238E27FC236}">
                  <a16:creationId xmlns:a16="http://schemas.microsoft.com/office/drawing/2014/main" id="{9356114F-0D31-B660-9BE0-1D9480A2E9D8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59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80AB29C-3022-AD13-019B-A9199CB7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89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Full System Use Case</a:t>
            </a:r>
            <a:endParaRPr lang="en-US" sz="36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87DDBC73-B930-9C79-AF2F-53009626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0275EE25-A9D4-189C-257C-B65C7FEB2D7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89949A-CEC3-C2CC-2D88-33D116433895}"/>
              </a:ext>
            </a:extLst>
          </p:cNvPr>
          <p:cNvGrpSpPr/>
          <p:nvPr/>
        </p:nvGrpSpPr>
        <p:grpSpPr>
          <a:xfrm>
            <a:off x="489304" y="5782975"/>
            <a:ext cx="11042248" cy="1083035"/>
            <a:chOff x="594054" y="5739059"/>
            <a:chExt cx="11042248" cy="1083035"/>
          </a:xfrm>
        </p:grpSpPr>
        <p:sp>
          <p:nvSpPr>
            <p:cNvPr id="38" name="Rectangle: Rounded Corners 53">
              <a:extLst>
                <a:ext uri="{FF2B5EF4-FFF2-40B4-BE49-F238E27FC236}">
                  <a16:creationId xmlns:a16="http://schemas.microsoft.com/office/drawing/2014/main" id="{632C2D43-D43F-8EF7-49EF-A6B189D4650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54">
              <a:extLst>
                <a:ext uri="{FF2B5EF4-FFF2-40B4-BE49-F238E27FC236}">
                  <a16:creationId xmlns:a16="http://schemas.microsoft.com/office/drawing/2014/main" id="{6C743737-823A-CE98-4907-3A7339EB5DA5}"/>
                </a:ext>
              </a:extLst>
            </p:cNvPr>
            <p:cNvSpPr/>
            <p:nvPr/>
          </p:nvSpPr>
          <p:spPr>
            <a:xfrm>
              <a:off x="956505" y="5920484"/>
              <a:ext cx="6580404" cy="289298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4E43CDF-4101-CB8F-EAF6-A8E4672B4D5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009F43-C5EC-4D18-0153-CC20634B4FCA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C80C29-967D-949B-16BB-1D5FE7E8BEC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D45CB7B-419B-7686-A245-F08092C21AED}"/>
                </a:ext>
              </a:extLst>
            </p:cNvPr>
            <p:cNvSpPr/>
            <p:nvPr/>
          </p:nvSpPr>
          <p:spPr>
            <a:xfrm>
              <a:off x="7807768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7B6EF9-6547-EDC3-9F30-59378FC07D1E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739112-3BB1-7563-5EFB-FDE38857F3E1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D07ECC2-ADF0-7D4B-C122-6F0521646B1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87FF17A-BA8D-DC2A-AA6E-8E8F56386D27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F2BE1B-48CE-0661-6E43-8732CA0D5D5F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FFFA8C6-154F-2A6C-A5C5-27F5E272646A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E682D3-AAAA-4A77-0777-B8C9817D1FA8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F35B26A-85B7-9F19-F9A3-108E7CA19CB6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DD3743-B561-3FA9-05E0-36FB31853EA7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01C0BB-082B-25E8-A28F-20D3FC17E4C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00D565-EA1C-E7E9-5133-2121BFC8BBE1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D8A3263-FE12-7CD8-9A84-4889CC63F87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761C67-5A13-A37A-6AF7-2ECFC89A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34" y="716273"/>
            <a:ext cx="8702841" cy="504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4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6BB3-AFDE-AE61-7620-F8864802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017" y="636628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FB1A8B-A8DD-F9EC-CF2A-67887E6A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10" y="312067"/>
            <a:ext cx="11010107" cy="605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9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2D49-F50E-8EEB-6710-E0DF26E9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049" y="51760"/>
            <a:ext cx="76539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D14-BFF1-9DBB-208B-8204E9316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5" y="1469929"/>
            <a:ext cx="7242414" cy="3979311"/>
          </a:xfrm>
        </p:spPr>
        <p:txBody>
          <a:bodyPr>
            <a:normAutofit/>
          </a:bodyPr>
          <a:lstStyle/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Limited Processing Power and Memory Constraints.</a:t>
            </a:r>
          </a:p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Real-Time Performance and Latency.</a:t>
            </a:r>
          </a:p>
          <a:p>
            <a:pPr algn="l" rtl="0"/>
            <a:r>
              <a:rPr lang="en-IL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Loss and Transmission Errors.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07B02-B3F7-9D15-F482-D8E9FE4B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1A7D5B62-7C44-79D5-1F1C-946FD8B1DCD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 descr="Challenge Generic Outline Color icon | Freepik">
            <a:extLst>
              <a:ext uri="{FF2B5EF4-FFF2-40B4-BE49-F238E27FC236}">
                <a16:creationId xmlns:a16="http://schemas.microsoft.com/office/drawing/2014/main" id="{D5CDAD49-2540-F6CB-9877-B37C38F8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99" y="1056704"/>
            <a:ext cx="4632066" cy="463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345795-9FF5-C05B-138D-3834B769F10A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49D57D6E-26D9-9ECE-D0F2-C901FDE215E4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Rectangle: Rounded Corners 54">
              <a:extLst>
                <a:ext uri="{FF2B5EF4-FFF2-40B4-BE49-F238E27FC236}">
                  <a16:creationId xmlns:a16="http://schemas.microsoft.com/office/drawing/2014/main" id="{CF7FF2A9-F376-1894-425A-2D74508CCCAB}"/>
                </a:ext>
              </a:extLst>
            </p:cNvPr>
            <p:cNvSpPr/>
            <p:nvPr/>
          </p:nvSpPr>
          <p:spPr>
            <a:xfrm>
              <a:off x="956504" y="5932466"/>
              <a:ext cx="6995073" cy="277316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414030-B0D9-89A9-1844-685F4897ADD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CF5EE1-B858-E527-E1E9-351DC11665B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5076AD-424F-7B1B-10DD-D33334211286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D7F719-8920-C392-79D0-2E9EE3F3A62F}"/>
                </a:ext>
              </a:extLst>
            </p:cNvPr>
            <p:cNvSpPr/>
            <p:nvPr/>
          </p:nvSpPr>
          <p:spPr>
            <a:xfrm>
              <a:off x="9331391" y="578781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321350-74E1-FB2E-3CFC-842465D76333}"/>
                </a:ext>
              </a:extLst>
            </p:cNvPr>
            <p:cNvSpPr txBox="1"/>
            <p:nvPr/>
          </p:nvSpPr>
          <p:spPr>
            <a:xfrm>
              <a:off x="9272397" y="6391207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6C129A-85F2-398D-67E1-88F6050212CF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C07D81-A114-86CA-6C7D-A3DF67A96291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C6037DC-33E2-B6B4-F99A-87E9BC8F192B}"/>
                </a:ext>
              </a:extLst>
            </p:cNvPr>
            <p:cNvSpPr txBox="1"/>
            <p:nvPr/>
          </p:nvSpPr>
          <p:spPr>
            <a:xfrm>
              <a:off x="7679736" y="6367632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94C0862-FA73-094F-D526-58CD541225B8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D6F9EA-C1FE-2ED8-4446-9243828E424D}"/>
                </a:ext>
              </a:extLst>
            </p:cNvPr>
            <p:cNvSpPr txBox="1"/>
            <p:nvPr/>
          </p:nvSpPr>
          <p:spPr>
            <a:xfrm>
              <a:off x="6129549" y="6391207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8C53D0-232D-7F5F-A686-10C4DF6673CC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133324-B0B1-42B4-BF01-B634CC8A1F5B}"/>
                </a:ext>
              </a:extLst>
            </p:cNvPr>
            <p:cNvSpPr/>
            <p:nvPr/>
          </p:nvSpPr>
          <p:spPr>
            <a:xfrm>
              <a:off x="6157728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180E51-6F6C-8F0D-6BCD-FC95CC76771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6CDD4D-9A55-2A17-BDC7-9D3B3EC23438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DAB45CC-B00A-C54C-AEA6-853E39AC6FAA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0975840-46A2-40FE-F11B-4E380BC87E49}"/>
              </a:ext>
            </a:extLst>
          </p:cNvPr>
          <p:cNvSpPr/>
          <p:nvPr/>
        </p:nvSpPr>
        <p:spPr>
          <a:xfrm>
            <a:off x="7700455" y="5688770"/>
            <a:ext cx="554632" cy="55463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he-IL" sz="1600" dirty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0636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3"/>
          <p:cNvGrpSpPr/>
          <p:nvPr/>
        </p:nvGrpSpPr>
        <p:grpSpPr>
          <a:xfrm rot="-5088011">
            <a:off x="8786728" y="-434845"/>
            <a:ext cx="6153785" cy="7729885"/>
            <a:chOff x="1583713" y="720865"/>
            <a:chExt cx="1544627" cy="1940235"/>
          </a:xfrm>
        </p:grpSpPr>
        <p:grpSp>
          <p:nvGrpSpPr>
            <p:cNvPr id="350" name="Google Shape;350;p33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351" name="Google Shape;351;p33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54" name="Google Shape;354;p33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355" name="Google Shape;355;p33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58" name="Google Shape;358;p33"/>
          <p:cNvGrpSpPr/>
          <p:nvPr/>
        </p:nvGrpSpPr>
        <p:grpSpPr>
          <a:xfrm rot="464046">
            <a:off x="8974321" y="4025176"/>
            <a:ext cx="2641256" cy="2641480"/>
            <a:chOff x="4228992" y="636527"/>
            <a:chExt cx="546958" cy="547004"/>
          </a:xfrm>
        </p:grpSpPr>
        <p:sp>
          <p:nvSpPr>
            <p:cNvPr id="359" name="Google Shape;35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3" name="Google Shape;363;p33"/>
          <p:cNvGrpSpPr/>
          <p:nvPr/>
        </p:nvGrpSpPr>
        <p:grpSpPr>
          <a:xfrm rot="-720810">
            <a:off x="7049978" y="5259529"/>
            <a:ext cx="861921" cy="861995"/>
            <a:chOff x="4228992" y="636527"/>
            <a:chExt cx="546958" cy="547004"/>
          </a:xfrm>
        </p:grpSpPr>
        <p:sp>
          <p:nvSpPr>
            <p:cNvPr id="364" name="Google Shape;364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8" name="Google Shape;368;p33"/>
          <p:cNvGrpSpPr/>
          <p:nvPr/>
        </p:nvGrpSpPr>
        <p:grpSpPr>
          <a:xfrm rot="863979">
            <a:off x="8643403" y="3293373"/>
            <a:ext cx="733429" cy="733580"/>
            <a:chOff x="4228992" y="636527"/>
            <a:chExt cx="546958" cy="547004"/>
          </a:xfrm>
        </p:grpSpPr>
        <p:sp>
          <p:nvSpPr>
            <p:cNvPr id="369" name="Google Shape;369;p33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3" name="Google Shape;373;p33"/>
          <p:cNvSpPr/>
          <p:nvPr/>
        </p:nvSpPr>
        <p:spPr>
          <a:xfrm rot="-1190705">
            <a:off x="7782407" y="975169"/>
            <a:ext cx="354661" cy="3371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3"/>
          <p:cNvSpPr/>
          <p:nvPr/>
        </p:nvSpPr>
        <p:spPr>
          <a:xfrm rot="-1193401">
            <a:off x="8465649" y="5286071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33"/>
          <p:cNvSpPr/>
          <p:nvPr/>
        </p:nvSpPr>
        <p:spPr>
          <a:xfrm rot="1320575">
            <a:off x="9575156" y="28809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33"/>
          <p:cNvSpPr/>
          <p:nvPr/>
        </p:nvSpPr>
        <p:spPr>
          <a:xfrm rot="-1193401">
            <a:off x="10092149" y="35702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3C89DF9-6DE3-A2BB-92C0-9213256347D2}"/>
              </a:ext>
            </a:extLst>
          </p:cNvPr>
          <p:cNvSpPr txBox="1">
            <a:spLocks/>
          </p:cNvSpPr>
          <p:nvPr/>
        </p:nvSpPr>
        <p:spPr>
          <a:xfrm>
            <a:off x="-779939" y="1015467"/>
            <a:ext cx="5566823" cy="9188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3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Overview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13B6D-582D-5668-6060-A6D3488E9198}"/>
              </a:ext>
            </a:extLst>
          </p:cNvPr>
          <p:cNvSpPr txBox="1"/>
          <p:nvPr/>
        </p:nvSpPr>
        <p:spPr>
          <a:xfrm>
            <a:off x="410696" y="2104853"/>
            <a:ext cx="73615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3-4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 5-6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for Collision Detection 7-10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Results 11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 12-20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Challenges 21</a:t>
            </a:r>
            <a:endParaRPr lang="en-US" sz="24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Verification and Validation 22</a:t>
            </a:r>
          </a:p>
          <a:p>
            <a:pPr marL="285750" indent="-285750" algn="l"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Interface 23-24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7822" y="91535"/>
            <a:ext cx="8596355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82EC-2956-15DD-A927-BEEEBA6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8" y="1411583"/>
            <a:ext cx="5532633" cy="4858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2DEA7-5485-3F11-A6D5-AF05A516E961}"/>
              </a:ext>
            </a:extLst>
          </p:cNvPr>
          <p:cNvSpPr txBox="1"/>
          <p:nvPr/>
        </p:nvSpPr>
        <p:spPr>
          <a:xfrm>
            <a:off x="2143028" y="951948"/>
            <a:ext cx="1880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Home Page </a:t>
            </a:r>
            <a:endParaRPr lang="en-IL" sz="20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425458C-637A-E9A7-0D1C-ACA25ADA42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85" y="1411583"/>
            <a:ext cx="5536676" cy="4858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1EECD-A1CB-E644-6600-C2E1AFED088F}"/>
              </a:ext>
            </a:extLst>
          </p:cNvPr>
          <p:cNvSpPr txBox="1"/>
          <p:nvPr/>
        </p:nvSpPr>
        <p:spPr>
          <a:xfrm>
            <a:off x="8017853" y="1000823"/>
            <a:ext cx="3070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Create test window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3843876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45;p42">
            <a:extLst>
              <a:ext uri="{FF2B5EF4-FFF2-40B4-BE49-F238E27FC236}">
                <a16:creationId xmlns:a16="http://schemas.microsoft.com/office/drawing/2014/main" id="{6E644056-E0FC-2FE4-8E3D-5E2CF2834C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6706" y="0"/>
            <a:ext cx="10218587" cy="9092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 </a:t>
            </a:r>
            <a:endParaRPr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C51FB72E-8A01-121D-B8B8-D1A7E5921D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2" y="1668659"/>
            <a:ext cx="5806960" cy="4548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B3C9B-6699-D568-EDC6-7E35E596E6D5}"/>
              </a:ext>
            </a:extLst>
          </p:cNvPr>
          <p:cNvSpPr txBox="1"/>
          <p:nvPr/>
        </p:nvSpPr>
        <p:spPr>
          <a:xfrm>
            <a:off x="768284" y="1045645"/>
            <a:ext cx="429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Test result window</a:t>
            </a:r>
            <a:endParaRPr lang="en-IL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68BBE-DEFF-35FA-011C-E89D4E94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208" y="1624010"/>
            <a:ext cx="5558152" cy="4558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24AB97-5D66-BE69-30F3-23BAB20E0655}"/>
              </a:ext>
            </a:extLst>
          </p:cNvPr>
          <p:cNvSpPr txBox="1"/>
          <p:nvPr/>
        </p:nvSpPr>
        <p:spPr>
          <a:xfrm>
            <a:off x="8218140" y="1081341"/>
            <a:ext cx="5952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Active Test view</a:t>
            </a: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158048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E06C-BF1E-FAF3-0800-D354E215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484" y="-17633"/>
            <a:ext cx="7833031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Calibri Light"/>
                <a:cs typeface="Arial" panose="020B0604020202020204" pitchFamily="34" charset="0"/>
              </a:rPr>
              <a:t>Verification plan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2453-7C65-D0A8-97FB-AAD33ED46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556" y="1461070"/>
            <a:ext cx="3451860" cy="554632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 Station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FB5BE1-D215-EA29-39CA-EF5BC77685D7}"/>
              </a:ext>
            </a:extLst>
          </p:cNvPr>
          <p:cNvSpPr txBox="1">
            <a:spLocks/>
          </p:cNvSpPr>
          <p:nvPr/>
        </p:nvSpPr>
        <p:spPr>
          <a:xfrm>
            <a:off x="8182359" y="1490131"/>
            <a:ext cx="3451860" cy="55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Tested OBC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7F92A66-CCE3-2200-5727-AEE44B6B9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727190"/>
              </p:ext>
            </p:extLst>
          </p:nvPr>
        </p:nvGraphicFramePr>
        <p:xfrm>
          <a:off x="218661" y="2108651"/>
          <a:ext cx="6075459" cy="3129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119">
                  <a:extLst>
                    <a:ext uri="{9D8B030D-6E8A-4147-A177-3AD203B41FA5}">
                      <a16:colId xmlns:a16="http://schemas.microsoft.com/office/drawing/2014/main" val="1423825405"/>
                    </a:ext>
                  </a:extLst>
                </a:gridCol>
                <a:gridCol w="3163010">
                  <a:extLst>
                    <a:ext uri="{9D8B030D-6E8A-4147-A177-3AD203B41FA5}">
                      <a16:colId xmlns:a16="http://schemas.microsoft.com/office/drawing/2014/main" val="248995644"/>
                    </a:ext>
                  </a:extLst>
                </a:gridCol>
                <a:gridCol w="2572330">
                  <a:extLst>
                    <a:ext uri="{9D8B030D-6E8A-4147-A177-3AD203B41FA5}">
                      <a16:colId xmlns:a16="http://schemas.microsoft.com/office/drawing/2014/main" val="3691108410"/>
                    </a:ext>
                  </a:extLst>
                </a:gridCol>
              </a:tblGrid>
              <a:tr h="24280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#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Test description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Expected result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8123921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Error in the input data: wrong input data (TLE, either one of the 2 required TLE or both)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No experiment is initiated, error message to the user. 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670231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Error in the input data: Missing test variable (Number of iterations, CATCH polynomial degree)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No experiment is initiated, error message to the user. 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057256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MSS (main success scenario), correct input values (TLE, variables).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Send correct message and data, save the correct result received from the simulation.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526370"/>
                  </a:ext>
                </a:extLst>
              </a:tr>
              <a:tr h="666144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Communication error: receive error message from the Tested OBC (simulated).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Try to send the data again, display error message to the user on repetitive errors.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504215"/>
                  </a:ext>
                </a:extLst>
              </a:tr>
              <a:tr h="44409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effectLst/>
                        </a:rPr>
                        <a:t>Communication error: no communication with the Tested OBC.</a:t>
                      </a:r>
                      <a:endParaRPr lang="en-IL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effectLst/>
                        </a:rPr>
                        <a:t>Display error message to the user.</a:t>
                      </a:r>
                      <a:endParaRPr lang="en-IL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18385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4459A007-E944-6340-5DD9-602F257A3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123796"/>
              </p:ext>
            </p:extLst>
          </p:nvPr>
        </p:nvGraphicFramePr>
        <p:xfrm>
          <a:off x="6569765" y="2108649"/>
          <a:ext cx="5233615" cy="3129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990">
                  <a:extLst>
                    <a:ext uri="{9D8B030D-6E8A-4147-A177-3AD203B41FA5}">
                      <a16:colId xmlns:a16="http://schemas.microsoft.com/office/drawing/2014/main" val="1899275644"/>
                    </a:ext>
                  </a:extLst>
                </a:gridCol>
                <a:gridCol w="3195608">
                  <a:extLst>
                    <a:ext uri="{9D8B030D-6E8A-4147-A177-3AD203B41FA5}">
                      <a16:colId xmlns:a16="http://schemas.microsoft.com/office/drawing/2014/main" val="550515754"/>
                    </a:ext>
                  </a:extLst>
                </a:gridCol>
                <a:gridCol w="1745017">
                  <a:extLst>
                    <a:ext uri="{9D8B030D-6E8A-4147-A177-3AD203B41FA5}">
                      <a16:colId xmlns:a16="http://schemas.microsoft.com/office/drawing/2014/main" val="1030847497"/>
                    </a:ext>
                  </a:extLst>
                </a:gridCol>
              </a:tblGrid>
              <a:tr h="193222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#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 dirty="0">
                          <a:effectLst/>
                        </a:rPr>
                        <a:t>Test description</a:t>
                      </a:r>
                      <a:endParaRPr lang="en-IL" sz="1100" kern="100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Expected result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5684394"/>
                  </a:ext>
                </a:extLst>
              </a:tr>
              <a:tr h="42157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in the input data: missing\out of bound test variables.</a:t>
                      </a:r>
                      <a:endParaRPr lang="en-IL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error message. 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0620686"/>
                  </a:ext>
                </a:extLst>
              </a:tr>
              <a:tr h="632365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2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 in the input data:  missing data points (missing some of the values for a points in time data composed from r1,v1,r2,v2,t)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error message.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703878"/>
                  </a:ext>
                </a:extLst>
              </a:tr>
              <a:tr h="632365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MSS (main success scenario) variations (run ANCAS/CATCH), correct input values (test variables, test data set).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back correct result.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21247"/>
                  </a:ext>
                </a:extLst>
              </a:tr>
              <a:tr h="82832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error: receive error message from the Testing station.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Try to send the result message again, give up after repetitive errors.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1787514"/>
                  </a:ext>
                </a:extLst>
              </a:tr>
              <a:tr h="421576">
                <a:tc>
                  <a:txBody>
                    <a:bodyPr/>
                    <a:lstStyle/>
                    <a:p>
                      <a:pPr algn="l" rtl="0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en-IL" sz="1100" kern="10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Communication error: no communication from the Testing station</a:t>
                      </a:r>
                      <a:endParaRPr lang="en-IL" sz="1200" kern="1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Wait for the station response.</a:t>
                      </a:r>
                      <a:endParaRPr lang="en-IL" sz="12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5518408"/>
                  </a:ext>
                </a:extLst>
              </a:tr>
            </a:tbl>
          </a:graphicData>
        </a:graphic>
      </p:graphicFrame>
      <p:sp>
        <p:nvSpPr>
          <p:cNvPr id="77" name="Slide Number Placeholder 3">
            <a:extLst>
              <a:ext uri="{FF2B5EF4-FFF2-40B4-BE49-F238E27FC236}">
                <a16:creationId xmlns:a16="http://schemas.microsoft.com/office/drawing/2014/main" id="{A2C8D525-3563-4819-6E40-CD3B3229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 dirty="0"/>
          </a:p>
        </p:txBody>
      </p:sp>
      <p:sp>
        <p:nvSpPr>
          <p:cNvPr id="78" name="Slide Number Placeholder 3">
            <a:extLst>
              <a:ext uri="{FF2B5EF4-FFF2-40B4-BE49-F238E27FC236}">
                <a16:creationId xmlns:a16="http://schemas.microsoft.com/office/drawing/2014/main" id="{15038D8D-5200-308E-CADC-0A756FA3CEFD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81352-5DA5-E095-42E5-EE758EA1A46A}"/>
              </a:ext>
            </a:extLst>
          </p:cNvPr>
          <p:cNvSpPr txBox="1"/>
          <p:nvPr/>
        </p:nvSpPr>
        <p:spPr>
          <a:xfrm>
            <a:off x="3099862" y="959017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dirty="0"/>
              <a:t>Testing using Bottom-Up 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B621BE-A6AD-4441-5090-D1DC13C0BC89}"/>
              </a:ext>
            </a:extLst>
          </p:cNvPr>
          <p:cNvGrpSpPr/>
          <p:nvPr/>
        </p:nvGrpSpPr>
        <p:grpSpPr>
          <a:xfrm>
            <a:off x="574875" y="5651272"/>
            <a:ext cx="11042248" cy="1085446"/>
            <a:chOff x="594054" y="5736648"/>
            <a:chExt cx="11042248" cy="1085446"/>
          </a:xfrm>
        </p:grpSpPr>
        <p:sp>
          <p:nvSpPr>
            <p:cNvPr id="8" name="Rectangle: Rounded Corners 53">
              <a:extLst>
                <a:ext uri="{FF2B5EF4-FFF2-40B4-BE49-F238E27FC236}">
                  <a16:creationId xmlns:a16="http://schemas.microsoft.com/office/drawing/2014/main" id="{1F4E35E3-F066-B27F-99D4-E64E7A15F91F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Rectangle: Rounded Corners 54">
              <a:extLst>
                <a:ext uri="{FF2B5EF4-FFF2-40B4-BE49-F238E27FC236}">
                  <a16:creationId xmlns:a16="http://schemas.microsoft.com/office/drawing/2014/main" id="{9E81468A-2997-A4D6-885C-A330A93E5E21}"/>
                </a:ext>
              </a:extLst>
            </p:cNvPr>
            <p:cNvSpPr/>
            <p:nvPr/>
          </p:nvSpPr>
          <p:spPr>
            <a:xfrm>
              <a:off x="956507" y="5891730"/>
              <a:ext cx="864260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F8891F-94A4-8909-A582-2783A97AE81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F3433-B326-38F6-3782-C3F00DA89918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4A99F3F-8E4A-3BA9-EE8A-FA94E3ACCF95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8C2CC3-2C76-B8AF-AE5B-D6968DDC58DB}"/>
                </a:ext>
              </a:extLst>
            </p:cNvPr>
            <p:cNvSpPr/>
            <p:nvPr/>
          </p:nvSpPr>
          <p:spPr>
            <a:xfrm>
              <a:off x="7565279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F49AD6-D389-40A1-8FAC-84F70BB7B7C3}"/>
                </a:ext>
              </a:extLst>
            </p:cNvPr>
            <p:cNvSpPr/>
            <p:nvPr/>
          </p:nvSpPr>
          <p:spPr>
            <a:xfrm>
              <a:off x="9134852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1D3F2-5A17-CD56-F25B-AFD3BA021F19}"/>
                </a:ext>
              </a:extLst>
            </p:cNvPr>
            <p:cNvSpPr txBox="1"/>
            <p:nvPr/>
          </p:nvSpPr>
          <p:spPr>
            <a:xfrm>
              <a:off x="9028385" y="637864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E1BB0-8320-B01E-1A62-D91D9847B1A6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527FC-D79C-2177-3C52-FA8B13F24A55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924727-6DD8-54EE-FA1F-18CFDB011220}"/>
                </a:ext>
              </a:extLst>
            </p:cNvPr>
            <p:cNvSpPr txBox="1"/>
            <p:nvPr/>
          </p:nvSpPr>
          <p:spPr>
            <a:xfrm>
              <a:off x="7509839" y="639120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35A3D9-F4FA-1F16-F19F-BE327D77BCDE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94050E-51CB-2343-6386-6692CAD971A8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EE9291-DCE3-D0D3-3422-8F78EDAADBB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5A271D-34D9-E3A4-C9E4-5F84AFF2DBFD}"/>
                </a:ext>
              </a:extLst>
            </p:cNvPr>
            <p:cNvSpPr/>
            <p:nvPr/>
          </p:nvSpPr>
          <p:spPr>
            <a:xfrm>
              <a:off x="6130683" y="5736648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842A4-01AF-A227-15F0-88E19A2D16FA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F4BDFC-C081-F0AE-73F2-65EAA401C72D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944089D-C6F4-2116-EBE5-D505DA17DA9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2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6DE0A-7124-934E-12FA-C23473DE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32" y="981619"/>
            <a:ext cx="11090381" cy="4542405"/>
          </a:xfrm>
        </p:spPr>
        <p:txBody>
          <a:bodyPr>
            <a:normAutofit fontScale="62500" lnSpcReduction="20000"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Alfano, S. (1994). Determining Satellite Close Approaches-Part II. ADVANCES IN THE ASTRONAUTICAL SCIENCES, 87, 233 -233.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ANCAS</a:t>
            </a:r>
            <a:endParaRPr lang="en-US" sz="23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Denenberg, E. (2020). Satellite closest approach calculation through chebyshev proxy polynomials. Acta Astronautica, 170, 55-65.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SBO-ANCAS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lang="en-IL" sz="23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/>
              </a:rPr>
              <a:t>Denenberg, E., &amp; Gurfil, P. (2016). Improvements to time of closest approach calculation. Journal of Guidance, Control, and Dynamics, 39(9), 1967-1979.</a:t>
            </a:r>
            <a:r>
              <a:rPr lang="en-IL" sz="23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L" sz="230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CATCH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3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Astaria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satellites and space debris visual map : </a:t>
            </a:r>
            <a:r>
              <a:rPr lang="en-US" sz="23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http://astria.tacc.utexas.edu/AstriaGraph/</a:t>
            </a:r>
            <a:endParaRPr lang="he-IL" sz="2300" u="sng" dirty="0">
              <a:solidFill>
                <a:srgbClr val="0070C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https://celestrak.org/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CelesTrak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Current Data: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8"/>
              </a:rPr>
              <a:t>https://celestrak.org/NORAD/elements/index.php?FORMAT=tle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he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[7] The gem5 simulator: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https://www.gem5.org/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he-IL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ISISPACE OBC: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https://www.isispace.nl/product/on-board-computer/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 algn="l" rtl="0">
              <a:lnSpc>
                <a:spcPct val="107000"/>
              </a:lnSpc>
              <a:spcAft>
                <a:spcPts val="800"/>
              </a:spcAft>
              <a:buSzPts val="1200"/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[9] 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NASA on orbital </a:t>
            </a:r>
            <a:r>
              <a:rPr lang="fr-FR" sz="2300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debris</a:t>
            </a:r>
            <a:r>
              <a:rPr lang="fr-FR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3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NASA</a:t>
            </a:r>
            <a:endParaRPr lang="en-IL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[10] Our GitHub repository: </a:t>
            </a:r>
            <a:r>
              <a:rPr lang="en-US" sz="23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12"/>
              </a:rPr>
              <a:t>https://github.com/cohensh96/Satellite-s-project</a:t>
            </a:r>
            <a:endParaRPr lang="en-US" sz="23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lnSpc>
                <a:spcPct val="107000"/>
              </a:lnSpc>
              <a:buNone/>
            </a:pPr>
            <a:endParaRPr lang="en-IL" sz="18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038065A-EF8A-C93B-6DFE-B26CF1F5D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87" y="60286"/>
            <a:ext cx="9836310" cy="892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/>
                <a:cs typeface="Arial" panose="020B0604020202020204" pitchFamily="34" charset="0"/>
              </a:rPr>
              <a:t>Bibliography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E0C8FAED-4ADF-FC21-768E-32C75573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285579-CE18-59F1-27E9-32317A266430}"/>
              </a:ext>
            </a:extLst>
          </p:cNvPr>
          <p:cNvGrpSpPr/>
          <p:nvPr/>
        </p:nvGrpSpPr>
        <p:grpSpPr>
          <a:xfrm>
            <a:off x="574876" y="5671804"/>
            <a:ext cx="11042248" cy="1076246"/>
            <a:chOff x="594054" y="5734075"/>
            <a:chExt cx="11042248" cy="1076246"/>
          </a:xfrm>
        </p:grpSpPr>
        <p:sp>
          <p:nvSpPr>
            <p:cNvPr id="53" name="Rectangle: Rounded Corners 53">
              <a:extLst>
                <a:ext uri="{FF2B5EF4-FFF2-40B4-BE49-F238E27FC236}">
                  <a16:creationId xmlns:a16="http://schemas.microsoft.com/office/drawing/2014/main" id="{1B4A63D2-46BA-D771-042B-D88A30B647E6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4" name="Rectangle: Rounded Corners 54">
              <a:extLst>
                <a:ext uri="{FF2B5EF4-FFF2-40B4-BE49-F238E27FC236}">
                  <a16:creationId xmlns:a16="http://schemas.microsoft.com/office/drawing/2014/main" id="{D7AAFFDB-3724-FB96-E7DA-AA029715BA6F}"/>
                </a:ext>
              </a:extLst>
            </p:cNvPr>
            <p:cNvSpPr/>
            <p:nvPr/>
          </p:nvSpPr>
          <p:spPr>
            <a:xfrm>
              <a:off x="956506" y="5891730"/>
              <a:ext cx="1023242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DDE5EF-B8FF-58D5-F03F-66A508615930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C3B01E-A4AD-3F94-1EB0-F020CB68EEDE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AFDB0B0-32A2-F5A4-F05B-35957332DFE6}"/>
                </a:ext>
              </a:extLst>
            </p:cNvPr>
            <p:cNvSpPr/>
            <p:nvPr/>
          </p:nvSpPr>
          <p:spPr>
            <a:xfrm>
              <a:off x="3615268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7F4F2D1-4C47-9100-BE6D-669038170261}"/>
                </a:ext>
              </a:extLst>
            </p:cNvPr>
            <p:cNvSpPr/>
            <p:nvPr/>
          </p:nvSpPr>
          <p:spPr>
            <a:xfrm>
              <a:off x="8138510" y="5773440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67A5397-A0E2-632E-D77E-F1825F4A7D5C}"/>
                </a:ext>
              </a:extLst>
            </p:cNvPr>
            <p:cNvSpPr/>
            <p:nvPr/>
          </p:nvSpPr>
          <p:spPr>
            <a:xfrm>
              <a:off x="9496549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FD2FEC-3588-6B54-9B8E-C37697F62AD9}"/>
                </a:ext>
              </a:extLst>
            </p:cNvPr>
            <p:cNvSpPr txBox="1"/>
            <p:nvPr/>
          </p:nvSpPr>
          <p:spPr>
            <a:xfrm>
              <a:off x="9439971" y="637943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C0E9534-752E-B90C-DA78-996A9028CC67}"/>
                </a:ext>
              </a:extLst>
            </p:cNvPr>
            <p:cNvSpPr/>
            <p:nvPr/>
          </p:nvSpPr>
          <p:spPr>
            <a:xfrm>
              <a:off x="5186767" y="5734075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2B4E6CC-C2C2-17A3-4191-AFF0652EE1A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9268D0E-DDC2-64CF-1EAF-B8D82FA64197}"/>
                </a:ext>
              </a:extLst>
            </p:cNvPr>
            <p:cNvSpPr txBox="1"/>
            <p:nvPr/>
          </p:nvSpPr>
          <p:spPr>
            <a:xfrm>
              <a:off x="7991861" y="636743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4703B5-F018-93F8-AF5D-2EB0AEA42193}"/>
                </a:ext>
              </a:extLst>
            </p:cNvPr>
            <p:cNvSpPr txBox="1"/>
            <p:nvPr/>
          </p:nvSpPr>
          <p:spPr>
            <a:xfrm>
              <a:off x="5136614" y="6347602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493DB6-BB8B-FE0F-D8DA-C77F37CD7ED0}"/>
                </a:ext>
              </a:extLst>
            </p:cNvPr>
            <p:cNvSpPr txBox="1"/>
            <p:nvPr/>
          </p:nvSpPr>
          <p:spPr>
            <a:xfrm>
              <a:off x="6679515" y="641263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628D00-95C2-F29D-7978-8AFE4C185C03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6BB1B85-E0A8-A43A-2213-BD928F170CF0}"/>
                </a:ext>
              </a:extLst>
            </p:cNvPr>
            <p:cNvSpPr/>
            <p:nvPr/>
          </p:nvSpPr>
          <p:spPr>
            <a:xfrm>
              <a:off x="6747040" y="5760964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8B6CAE-429B-FC54-57C1-320F52E9586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BEB6ABA-8F35-6F15-BE1C-E34ADADA6D53}"/>
                </a:ext>
              </a:extLst>
            </p:cNvPr>
            <p:cNvSpPr txBox="1"/>
            <p:nvPr/>
          </p:nvSpPr>
          <p:spPr>
            <a:xfrm>
              <a:off x="3423412" y="6483253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1C7F64-AC1C-6071-5CAE-454EEABC4FE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621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>
            <a:spLocks noGrp="1"/>
          </p:cNvSpPr>
          <p:nvPr>
            <p:ph type="title"/>
          </p:nvPr>
        </p:nvSpPr>
        <p:spPr>
          <a:xfrm>
            <a:off x="419352" y="1901967"/>
            <a:ext cx="6396536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sz="8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sz="8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1" name="Google Shape;791;p46"/>
          <p:cNvSpPr txBox="1">
            <a:spLocks noGrp="1"/>
          </p:cNvSpPr>
          <p:nvPr>
            <p:ph type="subTitle" idx="1"/>
          </p:nvPr>
        </p:nvSpPr>
        <p:spPr>
          <a:xfrm>
            <a:off x="1221934" y="2507281"/>
            <a:ext cx="5392400" cy="24785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 algn="l"/>
            <a:r>
              <a:rPr lang="es" sz="2667" b="1" dirty="0">
                <a:latin typeface="Arial" panose="020B0604020202020204" pitchFamily="34" charset="0"/>
                <a:ea typeface="Secular One"/>
                <a:cs typeface="Arial" panose="020B0604020202020204" pitchFamily="34" charset="0"/>
                <a:sym typeface="Secular One"/>
              </a:rPr>
              <a:t>Do you have any questions?</a:t>
            </a:r>
            <a:endParaRPr sz="2667" b="1" dirty="0">
              <a:latin typeface="Arial" panose="020B0604020202020204" pitchFamily="34" charset="0"/>
              <a:ea typeface="Secular One"/>
              <a:cs typeface="Arial" panose="020B0604020202020204" pitchFamily="34" charset="0"/>
              <a:sym typeface="Secular One"/>
            </a:endParaRPr>
          </a:p>
          <a:p>
            <a:pPr marL="0" indent="0" algn="l"/>
            <a:endParaRPr sz="266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6" name="Google Shape;806;p46"/>
          <p:cNvGrpSpPr/>
          <p:nvPr/>
        </p:nvGrpSpPr>
        <p:grpSpPr>
          <a:xfrm rot="-5088011">
            <a:off x="6316945" y="-248979"/>
            <a:ext cx="6153785" cy="7729885"/>
            <a:chOff x="1583713" y="720865"/>
            <a:chExt cx="1544627" cy="1940235"/>
          </a:xfrm>
        </p:grpSpPr>
        <p:grpSp>
          <p:nvGrpSpPr>
            <p:cNvPr id="807" name="Google Shape;807;p46"/>
            <p:cNvGrpSpPr/>
            <p:nvPr/>
          </p:nvGrpSpPr>
          <p:grpSpPr>
            <a:xfrm rot="923478">
              <a:off x="2483202" y="778845"/>
              <a:ext cx="546913" cy="814069"/>
              <a:chOff x="3065550" y="1439825"/>
              <a:chExt cx="546933" cy="814099"/>
            </a:xfrm>
          </p:grpSpPr>
          <p:sp>
            <p:nvSpPr>
              <p:cNvPr id="808" name="Google Shape;808;p46"/>
              <p:cNvSpPr/>
              <p:nvPr/>
            </p:nvSpPr>
            <p:spPr>
              <a:xfrm>
                <a:off x="3171143" y="1707668"/>
                <a:ext cx="100041" cy="174077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208" extrusionOk="0">
                    <a:moveTo>
                      <a:pt x="2595" y="1"/>
                    </a:moveTo>
                    <a:lnTo>
                      <a:pt x="0" y="5148"/>
                    </a:lnTo>
                    <a:cubicBezTo>
                      <a:pt x="88" y="5188"/>
                      <a:pt x="179" y="5207"/>
                      <a:pt x="270" y="5207"/>
                    </a:cubicBezTo>
                    <a:cubicBezTo>
                      <a:pt x="463" y="5207"/>
                      <a:pt x="653" y="5123"/>
                      <a:pt x="796" y="4981"/>
                    </a:cubicBezTo>
                    <a:lnTo>
                      <a:pt x="858" y="5023"/>
                    </a:lnTo>
                    <a:lnTo>
                      <a:pt x="2993" y="838"/>
                    </a:lnTo>
                    <a:lnTo>
                      <a:pt x="2909" y="796"/>
                    </a:lnTo>
                    <a:cubicBezTo>
                      <a:pt x="2993" y="503"/>
                      <a:pt x="2867" y="147"/>
                      <a:pt x="2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3065550" y="1439825"/>
                <a:ext cx="546933" cy="814099"/>
              </a:xfrm>
              <a:custGeom>
                <a:avLst/>
                <a:gdLst/>
                <a:ahLst/>
                <a:cxnLst/>
                <a:rect l="l" t="t" r="r" b="b"/>
                <a:pathLst>
                  <a:path w="16363" h="24356" extrusionOk="0">
                    <a:moveTo>
                      <a:pt x="11822" y="712"/>
                    </a:moveTo>
                    <a:lnTo>
                      <a:pt x="14375" y="2030"/>
                    </a:lnTo>
                    <a:lnTo>
                      <a:pt x="12324" y="2888"/>
                    </a:lnTo>
                    <a:lnTo>
                      <a:pt x="11822" y="712"/>
                    </a:lnTo>
                    <a:close/>
                    <a:moveTo>
                      <a:pt x="11403" y="879"/>
                    </a:moveTo>
                    <a:lnTo>
                      <a:pt x="11926" y="3055"/>
                    </a:lnTo>
                    <a:lnTo>
                      <a:pt x="9876" y="3913"/>
                    </a:lnTo>
                    <a:lnTo>
                      <a:pt x="11403" y="879"/>
                    </a:lnTo>
                    <a:close/>
                    <a:moveTo>
                      <a:pt x="14479" y="2448"/>
                    </a:moveTo>
                    <a:lnTo>
                      <a:pt x="12952" y="5482"/>
                    </a:lnTo>
                    <a:lnTo>
                      <a:pt x="12429" y="3306"/>
                    </a:lnTo>
                    <a:lnTo>
                      <a:pt x="14479" y="2448"/>
                    </a:lnTo>
                    <a:close/>
                    <a:moveTo>
                      <a:pt x="12031" y="3473"/>
                    </a:moveTo>
                    <a:lnTo>
                      <a:pt x="12554" y="5629"/>
                    </a:lnTo>
                    <a:lnTo>
                      <a:pt x="9981" y="4331"/>
                    </a:lnTo>
                    <a:lnTo>
                      <a:pt x="12031" y="3473"/>
                    </a:lnTo>
                    <a:close/>
                    <a:moveTo>
                      <a:pt x="9792" y="4708"/>
                    </a:moveTo>
                    <a:lnTo>
                      <a:pt x="12345" y="6005"/>
                    </a:lnTo>
                    <a:lnTo>
                      <a:pt x="10315" y="6863"/>
                    </a:lnTo>
                    <a:lnTo>
                      <a:pt x="9792" y="4708"/>
                    </a:lnTo>
                    <a:close/>
                    <a:moveTo>
                      <a:pt x="9374" y="4854"/>
                    </a:moveTo>
                    <a:lnTo>
                      <a:pt x="9897" y="7030"/>
                    </a:lnTo>
                    <a:lnTo>
                      <a:pt x="7846" y="7888"/>
                    </a:lnTo>
                    <a:lnTo>
                      <a:pt x="9374" y="4854"/>
                    </a:lnTo>
                    <a:close/>
                    <a:moveTo>
                      <a:pt x="12470" y="6424"/>
                    </a:moveTo>
                    <a:lnTo>
                      <a:pt x="10922" y="9458"/>
                    </a:lnTo>
                    <a:lnTo>
                      <a:pt x="10399" y="7302"/>
                    </a:lnTo>
                    <a:lnTo>
                      <a:pt x="12470" y="6424"/>
                    </a:lnTo>
                    <a:close/>
                    <a:moveTo>
                      <a:pt x="10002" y="7449"/>
                    </a:moveTo>
                    <a:lnTo>
                      <a:pt x="10525" y="9604"/>
                    </a:lnTo>
                    <a:lnTo>
                      <a:pt x="8014" y="8349"/>
                    </a:lnTo>
                    <a:lnTo>
                      <a:pt x="7993" y="8307"/>
                    </a:lnTo>
                    <a:lnTo>
                      <a:pt x="10002" y="7449"/>
                    </a:lnTo>
                    <a:close/>
                    <a:moveTo>
                      <a:pt x="8328" y="8976"/>
                    </a:moveTo>
                    <a:lnTo>
                      <a:pt x="9834" y="9751"/>
                    </a:lnTo>
                    <a:lnTo>
                      <a:pt x="8767" y="9897"/>
                    </a:lnTo>
                    <a:lnTo>
                      <a:pt x="8328" y="8976"/>
                    </a:lnTo>
                    <a:close/>
                    <a:moveTo>
                      <a:pt x="6444" y="14479"/>
                    </a:moveTo>
                    <a:lnTo>
                      <a:pt x="6926" y="15400"/>
                    </a:lnTo>
                    <a:lnTo>
                      <a:pt x="5482" y="14647"/>
                    </a:lnTo>
                    <a:lnTo>
                      <a:pt x="6444" y="14479"/>
                    </a:lnTo>
                    <a:close/>
                    <a:moveTo>
                      <a:pt x="4771" y="14793"/>
                    </a:moveTo>
                    <a:lnTo>
                      <a:pt x="7261" y="16049"/>
                    </a:lnTo>
                    <a:lnTo>
                      <a:pt x="5210" y="16885"/>
                    </a:lnTo>
                    <a:lnTo>
                      <a:pt x="4708" y="14793"/>
                    </a:lnTo>
                    <a:close/>
                    <a:moveTo>
                      <a:pt x="4289" y="14898"/>
                    </a:moveTo>
                    <a:lnTo>
                      <a:pt x="4812" y="17074"/>
                    </a:lnTo>
                    <a:lnTo>
                      <a:pt x="2741" y="17932"/>
                    </a:lnTo>
                    <a:lnTo>
                      <a:pt x="2741" y="17932"/>
                    </a:lnTo>
                    <a:lnTo>
                      <a:pt x="4289" y="14898"/>
                    </a:lnTo>
                    <a:close/>
                    <a:moveTo>
                      <a:pt x="7365" y="16467"/>
                    </a:moveTo>
                    <a:lnTo>
                      <a:pt x="5838" y="19501"/>
                    </a:lnTo>
                    <a:lnTo>
                      <a:pt x="5315" y="17325"/>
                    </a:lnTo>
                    <a:lnTo>
                      <a:pt x="7365" y="16467"/>
                    </a:lnTo>
                    <a:close/>
                    <a:moveTo>
                      <a:pt x="4917" y="17492"/>
                    </a:moveTo>
                    <a:lnTo>
                      <a:pt x="5419" y="19647"/>
                    </a:lnTo>
                    <a:lnTo>
                      <a:pt x="2867" y="18350"/>
                    </a:lnTo>
                    <a:lnTo>
                      <a:pt x="4917" y="17492"/>
                    </a:lnTo>
                    <a:close/>
                    <a:moveTo>
                      <a:pt x="2678" y="18727"/>
                    </a:moveTo>
                    <a:lnTo>
                      <a:pt x="5231" y="20024"/>
                    </a:lnTo>
                    <a:lnTo>
                      <a:pt x="3201" y="20882"/>
                    </a:lnTo>
                    <a:lnTo>
                      <a:pt x="2678" y="18727"/>
                    </a:lnTo>
                    <a:close/>
                    <a:moveTo>
                      <a:pt x="2260" y="18894"/>
                    </a:moveTo>
                    <a:lnTo>
                      <a:pt x="2783" y="21049"/>
                    </a:lnTo>
                    <a:lnTo>
                      <a:pt x="732" y="21907"/>
                    </a:lnTo>
                    <a:lnTo>
                      <a:pt x="2260" y="18894"/>
                    </a:lnTo>
                    <a:close/>
                    <a:moveTo>
                      <a:pt x="5356" y="20442"/>
                    </a:moveTo>
                    <a:lnTo>
                      <a:pt x="3808" y="23476"/>
                    </a:lnTo>
                    <a:lnTo>
                      <a:pt x="3285" y="21321"/>
                    </a:lnTo>
                    <a:lnTo>
                      <a:pt x="5356" y="20442"/>
                    </a:lnTo>
                    <a:close/>
                    <a:moveTo>
                      <a:pt x="2887" y="21468"/>
                    </a:moveTo>
                    <a:lnTo>
                      <a:pt x="3411" y="23623"/>
                    </a:lnTo>
                    <a:lnTo>
                      <a:pt x="837" y="22326"/>
                    </a:lnTo>
                    <a:lnTo>
                      <a:pt x="2887" y="21468"/>
                    </a:lnTo>
                    <a:close/>
                    <a:moveTo>
                      <a:pt x="11362" y="0"/>
                    </a:moveTo>
                    <a:lnTo>
                      <a:pt x="7114" y="8370"/>
                    </a:lnTo>
                    <a:lnTo>
                      <a:pt x="7700" y="8662"/>
                    </a:lnTo>
                    <a:lnTo>
                      <a:pt x="8307" y="9939"/>
                    </a:lnTo>
                    <a:lnTo>
                      <a:pt x="8328" y="9981"/>
                    </a:lnTo>
                    <a:lnTo>
                      <a:pt x="6235" y="14082"/>
                    </a:lnTo>
                    <a:lnTo>
                      <a:pt x="6131" y="14103"/>
                    </a:lnTo>
                    <a:lnTo>
                      <a:pt x="4833" y="14333"/>
                    </a:lnTo>
                    <a:lnTo>
                      <a:pt x="4248" y="14019"/>
                    </a:lnTo>
                    <a:lnTo>
                      <a:pt x="0" y="22388"/>
                    </a:lnTo>
                    <a:lnTo>
                      <a:pt x="3850" y="24355"/>
                    </a:lnTo>
                    <a:lnTo>
                      <a:pt x="8097" y="15986"/>
                    </a:lnTo>
                    <a:lnTo>
                      <a:pt x="7595" y="15735"/>
                    </a:lnTo>
                    <a:lnTo>
                      <a:pt x="6947" y="14521"/>
                    </a:lnTo>
                    <a:lnTo>
                      <a:pt x="6947" y="14521"/>
                    </a:lnTo>
                    <a:lnTo>
                      <a:pt x="9813" y="15965"/>
                    </a:lnTo>
                    <a:lnTo>
                      <a:pt x="9813" y="15944"/>
                    </a:lnTo>
                    <a:lnTo>
                      <a:pt x="9855" y="15944"/>
                    </a:lnTo>
                    <a:cubicBezTo>
                      <a:pt x="10201" y="16122"/>
                      <a:pt x="10565" y="16206"/>
                      <a:pt x="10924" y="16206"/>
                    </a:cubicBezTo>
                    <a:cubicBezTo>
                      <a:pt x="11326" y="16206"/>
                      <a:pt x="11720" y="16101"/>
                      <a:pt x="12073" y="15902"/>
                    </a:cubicBezTo>
                    <a:cubicBezTo>
                      <a:pt x="12157" y="16655"/>
                      <a:pt x="12617" y="17346"/>
                      <a:pt x="13349" y="17722"/>
                    </a:cubicBezTo>
                    <a:cubicBezTo>
                      <a:pt x="13349" y="17722"/>
                      <a:pt x="13349" y="17722"/>
                      <a:pt x="13370" y="17743"/>
                    </a:cubicBezTo>
                    <a:lnTo>
                      <a:pt x="13349" y="17764"/>
                    </a:lnTo>
                    <a:lnTo>
                      <a:pt x="14249" y="18225"/>
                    </a:lnTo>
                    <a:lnTo>
                      <a:pt x="16362" y="14040"/>
                    </a:lnTo>
                    <a:lnTo>
                      <a:pt x="15463" y="13580"/>
                    </a:lnTo>
                    <a:lnTo>
                      <a:pt x="15483" y="13559"/>
                    </a:lnTo>
                    <a:cubicBezTo>
                      <a:pt x="15483" y="13559"/>
                      <a:pt x="15463" y="13538"/>
                      <a:pt x="15463" y="13538"/>
                    </a:cubicBezTo>
                    <a:cubicBezTo>
                      <a:pt x="15122" y="13372"/>
                      <a:pt x="14760" y="13293"/>
                      <a:pt x="14404" y="13293"/>
                    </a:cubicBezTo>
                    <a:cubicBezTo>
                      <a:pt x="13994" y="13293"/>
                      <a:pt x="13592" y="13399"/>
                      <a:pt x="13245" y="13600"/>
                    </a:cubicBezTo>
                    <a:cubicBezTo>
                      <a:pt x="13161" y="12847"/>
                      <a:pt x="12701" y="12136"/>
                      <a:pt x="11968" y="11780"/>
                    </a:cubicBezTo>
                    <a:cubicBezTo>
                      <a:pt x="11968" y="11759"/>
                      <a:pt x="11947" y="11759"/>
                      <a:pt x="11947" y="11759"/>
                    </a:cubicBezTo>
                    <a:lnTo>
                      <a:pt x="11926" y="11780"/>
                    </a:lnTo>
                    <a:lnTo>
                      <a:pt x="9018" y="10315"/>
                    </a:lnTo>
                    <a:lnTo>
                      <a:pt x="10504" y="10085"/>
                    </a:lnTo>
                    <a:lnTo>
                      <a:pt x="10964" y="10336"/>
                    </a:lnTo>
                    <a:lnTo>
                      <a:pt x="15211" y="1967"/>
                    </a:lnTo>
                    <a:lnTo>
                      <a:pt x="1136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3199822" y="1735646"/>
                <a:ext cx="144095" cy="175582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5253" extrusionOk="0">
                    <a:moveTo>
                      <a:pt x="2135" y="1"/>
                    </a:moveTo>
                    <a:lnTo>
                      <a:pt x="0" y="4165"/>
                    </a:lnTo>
                    <a:lnTo>
                      <a:pt x="2114" y="5253"/>
                    </a:lnTo>
                    <a:lnTo>
                      <a:pt x="2218" y="5232"/>
                    </a:lnTo>
                    <a:lnTo>
                      <a:pt x="4311" y="1131"/>
                    </a:lnTo>
                    <a:lnTo>
                      <a:pt x="4290" y="1089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11" name="Google Shape;811;p46"/>
            <p:cNvGrpSpPr/>
            <p:nvPr/>
          </p:nvGrpSpPr>
          <p:grpSpPr>
            <a:xfrm>
              <a:off x="1583713" y="1423950"/>
              <a:ext cx="1240800" cy="1237150"/>
              <a:chOff x="2103125" y="1557425"/>
              <a:chExt cx="1240800" cy="1237150"/>
            </a:xfrm>
          </p:grpSpPr>
          <p:sp>
            <p:nvSpPr>
              <p:cNvPr id="812" name="Google Shape;812;p46"/>
              <p:cNvSpPr/>
              <p:nvPr/>
            </p:nvSpPr>
            <p:spPr>
              <a:xfrm>
                <a:off x="2103125" y="1557425"/>
                <a:ext cx="1110025" cy="1106375"/>
              </a:xfrm>
              <a:custGeom>
                <a:avLst/>
                <a:gdLst/>
                <a:ahLst/>
                <a:cxnLst/>
                <a:rect l="l" t="t" r="r" b="b"/>
                <a:pathLst>
                  <a:path w="44401" h="44255" extrusionOk="0">
                    <a:moveTo>
                      <a:pt x="44129" y="1"/>
                    </a:moveTo>
                    <a:cubicBezTo>
                      <a:pt x="44150" y="5776"/>
                      <a:pt x="43020" y="11550"/>
                      <a:pt x="40802" y="16907"/>
                    </a:cubicBezTo>
                    <a:cubicBezTo>
                      <a:pt x="38605" y="22242"/>
                      <a:pt x="35341" y="27160"/>
                      <a:pt x="31261" y="31240"/>
                    </a:cubicBezTo>
                    <a:cubicBezTo>
                      <a:pt x="27181" y="35341"/>
                      <a:pt x="22285" y="38647"/>
                      <a:pt x="16928" y="40864"/>
                    </a:cubicBezTo>
                    <a:cubicBezTo>
                      <a:pt x="11593" y="43103"/>
                      <a:pt x="5797" y="44254"/>
                      <a:pt x="1" y="44254"/>
                    </a:cubicBezTo>
                    <a:cubicBezTo>
                      <a:pt x="54" y="44254"/>
                      <a:pt x="106" y="44254"/>
                      <a:pt x="159" y="44254"/>
                    </a:cubicBezTo>
                    <a:cubicBezTo>
                      <a:pt x="5902" y="44254"/>
                      <a:pt x="11641" y="43125"/>
                      <a:pt x="16949" y="40927"/>
                    </a:cubicBezTo>
                    <a:cubicBezTo>
                      <a:pt x="22326" y="38709"/>
                      <a:pt x="27243" y="35445"/>
                      <a:pt x="31345" y="31344"/>
                    </a:cubicBezTo>
                    <a:cubicBezTo>
                      <a:pt x="35466" y="27243"/>
                      <a:pt x="38751" y="22347"/>
                      <a:pt x="40990" y="16970"/>
                    </a:cubicBezTo>
                    <a:cubicBezTo>
                      <a:pt x="43229" y="11613"/>
                      <a:pt x="44380" y="5817"/>
                      <a:pt x="444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2103125" y="1557425"/>
                <a:ext cx="1175425" cy="1171750"/>
              </a:xfrm>
              <a:custGeom>
                <a:avLst/>
                <a:gdLst/>
                <a:ahLst/>
                <a:cxnLst/>
                <a:rect l="l" t="t" r="r" b="b"/>
                <a:pathLst>
                  <a:path w="47017" h="46870" extrusionOk="0">
                    <a:moveTo>
                      <a:pt x="46744" y="1"/>
                    </a:moveTo>
                    <a:cubicBezTo>
                      <a:pt x="46744" y="6131"/>
                      <a:pt x="45573" y="12241"/>
                      <a:pt x="43229" y="17911"/>
                    </a:cubicBezTo>
                    <a:cubicBezTo>
                      <a:pt x="40886" y="23561"/>
                      <a:pt x="37433" y="28750"/>
                      <a:pt x="33102" y="33102"/>
                    </a:cubicBezTo>
                    <a:cubicBezTo>
                      <a:pt x="28771" y="37433"/>
                      <a:pt x="23603" y="40927"/>
                      <a:pt x="17932" y="43271"/>
                    </a:cubicBezTo>
                    <a:cubicBezTo>
                      <a:pt x="12283" y="45635"/>
                      <a:pt x="6152" y="46870"/>
                      <a:pt x="1" y="46870"/>
                    </a:cubicBezTo>
                    <a:cubicBezTo>
                      <a:pt x="53" y="46870"/>
                      <a:pt x="105" y="46870"/>
                      <a:pt x="157" y="46870"/>
                    </a:cubicBezTo>
                    <a:cubicBezTo>
                      <a:pt x="6256" y="46870"/>
                      <a:pt x="12331" y="45657"/>
                      <a:pt x="17953" y="43333"/>
                    </a:cubicBezTo>
                    <a:cubicBezTo>
                      <a:pt x="23645" y="41011"/>
                      <a:pt x="28855" y="37538"/>
                      <a:pt x="33207" y="33186"/>
                    </a:cubicBezTo>
                    <a:cubicBezTo>
                      <a:pt x="37559" y="28854"/>
                      <a:pt x="41053" y="23665"/>
                      <a:pt x="43397" y="17974"/>
                    </a:cubicBezTo>
                    <a:cubicBezTo>
                      <a:pt x="45782" y="12304"/>
                      <a:pt x="46995" y="6152"/>
                      <a:pt x="470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2103125" y="1557425"/>
                <a:ext cx="1240800" cy="1237150"/>
              </a:xfrm>
              <a:custGeom>
                <a:avLst/>
                <a:gdLst/>
                <a:ahLst/>
                <a:cxnLst/>
                <a:rect l="l" t="t" r="r" b="b"/>
                <a:pathLst>
                  <a:path w="49632" h="49486" extrusionOk="0">
                    <a:moveTo>
                      <a:pt x="49360" y="1"/>
                    </a:moveTo>
                    <a:cubicBezTo>
                      <a:pt x="49360" y="6466"/>
                      <a:pt x="48104" y="12931"/>
                      <a:pt x="45635" y="18895"/>
                    </a:cubicBezTo>
                    <a:cubicBezTo>
                      <a:pt x="43187" y="24879"/>
                      <a:pt x="39526" y="30361"/>
                      <a:pt x="34943" y="34943"/>
                    </a:cubicBezTo>
                    <a:cubicBezTo>
                      <a:pt x="30382" y="39525"/>
                      <a:pt x="24921" y="43208"/>
                      <a:pt x="18937" y="45698"/>
                    </a:cubicBezTo>
                    <a:cubicBezTo>
                      <a:pt x="12953" y="48188"/>
                      <a:pt x="6487" y="49485"/>
                      <a:pt x="1" y="49485"/>
                    </a:cubicBezTo>
                    <a:cubicBezTo>
                      <a:pt x="53" y="49485"/>
                      <a:pt x="106" y="49485"/>
                      <a:pt x="158" y="49485"/>
                    </a:cubicBezTo>
                    <a:cubicBezTo>
                      <a:pt x="6592" y="49485"/>
                      <a:pt x="13022" y="48210"/>
                      <a:pt x="18958" y="45761"/>
                    </a:cubicBezTo>
                    <a:cubicBezTo>
                      <a:pt x="24963" y="43292"/>
                      <a:pt x="30445" y="39630"/>
                      <a:pt x="35048" y="35048"/>
                    </a:cubicBezTo>
                    <a:cubicBezTo>
                      <a:pt x="39630" y="30465"/>
                      <a:pt x="43334" y="24983"/>
                      <a:pt x="45824" y="18978"/>
                    </a:cubicBezTo>
                    <a:cubicBezTo>
                      <a:pt x="48334" y="12994"/>
                      <a:pt x="49611" y="6508"/>
                      <a:pt x="496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15" name="Google Shape;815;p46"/>
          <p:cNvGrpSpPr/>
          <p:nvPr/>
        </p:nvGrpSpPr>
        <p:grpSpPr>
          <a:xfrm rot="463969">
            <a:off x="10105033" y="256739"/>
            <a:ext cx="1570707" cy="1570840"/>
            <a:chOff x="4228992" y="636527"/>
            <a:chExt cx="546958" cy="547004"/>
          </a:xfrm>
        </p:grpSpPr>
        <p:sp>
          <p:nvSpPr>
            <p:cNvPr id="816" name="Google Shape;81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0" name="Google Shape;820;p46"/>
          <p:cNvGrpSpPr/>
          <p:nvPr/>
        </p:nvGrpSpPr>
        <p:grpSpPr>
          <a:xfrm rot="-720813">
            <a:off x="10123973" y="4735124"/>
            <a:ext cx="1261343" cy="1261451"/>
            <a:chOff x="4228992" y="636527"/>
            <a:chExt cx="546958" cy="547004"/>
          </a:xfrm>
        </p:grpSpPr>
        <p:sp>
          <p:nvSpPr>
            <p:cNvPr id="821" name="Google Shape;821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25" name="Google Shape;825;p46"/>
          <p:cNvGrpSpPr/>
          <p:nvPr/>
        </p:nvGrpSpPr>
        <p:grpSpPr>
          <a:xfrm rot="863979">
            <a:off x="8893920" y="3880422"/>
            <a:ext cx="733429" cy="733580"/>
            <a:chOff x="4228992" y="636527"/>
            <a:chExt cx="546958" cy="547004"/>
          </a:xfrm>
        </p:grpSpPr>
        <p:sp>
          <p:nvSpPr>
            <p:cNvPr id="826" name="Google Shape;826;p46"/>
            <p:cNvSpPr/>
            <p:nvPr/>
          </p:nvSpPr>
          <p:spPr>
            <a:xfrm>
              <a:off x="4228992" y="636527"/>
              <a:ext cx="546958" cy="547004"/>
            </a:xfrm>
            <a:custGeom>
              <a:avLst/>
              <a:gdLst/>
              <a:ahLst/>
              <a:cxnLst/>
              <a:rect l="l" t="t" r="r" b="b"/>
              <a:pathLst>
                <a:path w="11760" h="11761" extrusionOk="0">
                  <a:moveTo>
                    <a:pt x="5880" y="1"/>
                  </a:moveTo>
                  <a:cubicBezTo>
                    <a:pt x="4645" y="1"/>
                    <a:pt x="3495" y="378"/>
                    <a:pt x="2553" y="1026"/>
                  </a:cubicBezTo>
                  <a:cubicBezTo>
                    <a:pt x="1842" y="1528"/>
                    <a:pt x="1235" y="2177"/>
                    <a:pt x="796" y="2930"/>
                  </a:cubicBezTo>
                  <a:cubicBezTo>
                    <a:pt x="293" y="3788"/>
                    <a:pt x="0" y="4792"/>
                    <a:pt x="0" y="5881"/>
                  </a:cubicBezTo>
                  <a:cubicBezTo>
                    <a:pt x="0" y="6194"/>
                    <a:pt x="42" y="6529"/>
                    <a:pt x="84" y="6843"/>
                  </a:cubicBezTo>
                  <a:cubicBezTo>
                    <a:pt x="189" y="7513"/>
                    <a:pt x="419" y="8161"/>
                    <a:pt x="733" y="8726"/>
                  </a:cubicBezTo>
                  <a:cubicBezTo>
                    <a:pt x="1758" y="10546"/>
                    <a:pt x="3662" y="11760"/>
                    <a:pt x="5880" y="11760"/>
                  </a:cubicBezTo>
                  <a:cubicBezTo>
                    <a:pt x="7282" y="11760"/>
                    <a:pt x="8537" y="11279"/>
                    <a:pt x="9542" y="10484"/>
                  </a:cubicBezTo>
                  <a:cubicBezTo>
                    <a:pt x="10148" y="10002"/>
                    <a:pt x="10651" y="9396"/>
                    <a:pt x="11027" y="8726"/>
                  </a:cubicBezTo>
                  <a:cubicBezTo>
                    <a:pt x="11508" y="7889"/>
                    <a:pt x="11760" y="6906"/>
                    <a:pt x="11760" y="5881"/>
                  </a:cubicBezTo>
                  <a:cubicBezTo>
                    <a:pt x="11760" y="5462"/>
                    <a:pt x="11718" y="5064"/>
                    <a:pt x="11634" y="4667"/>
                  </a:cubicBezTo>
                  <a:cubicBezTo>
                    <a:pt x="11508" y="4039"/>
                    <a:pt x="11278" y="3453"/>
                    <a:pt x="10964" y="2930"/>
                  </a:cubicBezTo>
                  <a:cubicBezTo>
                    <a:pt x="9960" y="1173"/>
                    <a:pt x="8056" y="1"/>
                    <a:pt x="5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4503396" y="636527"/>
              <a:ext cx="272549" cy="547004"/>
            </a:xfrm>
            <a:custGeom>
              <a:avLst/>
              <a:gdLst/>
              <a:ahLst/>
              <a:cxnLst/>
              <a:rect l="l" t="t" r="r" b="b"/>
              <a:pathLst>
                <a:path w="5860" h="11761" extrusionOk="0">
                  <a:moveTo>
                    <a:pt x="1" y="1"/>
                  </a:moveTo>
                  <a:lnTo>
                    <a:pt x="1" y="11760"/>
                  </a:lnTo>
                  <a:cubicBezTo>
                    <a:pt x="3181" y="11760"/>
                    <a:pt x="5860" y="9124"/>
                    <a:pt x="5860" y="5881"/>
                  </a:cubicBezTo>
                  <a:cubicBezTo>
                    <a:pt x="5860" y="2637"/>
                    <a:pt x="3181" y="1"/>
                    <a:pt x="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4232899" y="954740"/>
              <a:ext cx="509005" cy="169389"/>
            </a:xfrm>
            <a:custGeom>
              <a:avLst/>
              <a:gdLst/>
              <a:ahLst/>
              <a:cxnLst/>
              <a:rect l="l" t="t" r="r" b="b"/>
              <a:pathLst>
                <a:path w="10944" h="3642" extrusionOk="0">
                  <a:moveTo>
                    <a:pt x="0" y="1"/>
                  </a:moveTo>
                  <a:cubicBezTo>
                    <a:pt x="105" y="671"/>
                    <a:pt x="335" y="1319"/>
                    <a:pt x="649" y="1884"/>
                  </a:cubicBezTo>
                  <a:lnTo>
                    <a:pt x="4143" y="1884"/>
                  </a:lnTo>
                  <a:cubicBezTo>
                    <a:pt x="3662" y="1884"/>
                    <a:pt x="3327" y="2261"/>
                    <a:pt x="3327" y="2742"/>
                  </a:cubicBezTo>
                  <a:lnTo>
                    <a:pt x="3327" y="2805"/>
                  </a:lnTo>
                  <a:cubicBezTo>
                    <a:pt x="3327" y="3286"/>
                    <a:pt x="3662" y="3642"/>
                    <a:pt x="4143" y="3642"/>
                  </a:cubicBezTo>
                  <a:lnTo>
                    <a:pt x="9458" y="3642"/>
                  </a:lnTo>
                  <a:cubicBezTo>
                    <a:pt x="10064" y="3160"/>
                    <a:pt x="10567" y="2554"/>
                    <a:pt x="10943" y="1884"/>
                  </a:cubicBezTo>
                  <a:lnTo>
                    <a:pt x="5691" y="1884"/>
                  </a:lnTo>
                  <a:cubicBezTo>
                    <a:pt x="6194" y="1884"/>
                    <a:pt x="6528" y="1466"/>
                    <a:pt x="6528" y="963"/>
                  </a:cubicBezTo>
                  <a:lnTo>
                    <a:pt x="6528" y="901"/>
                  </a:lnTo>
                  <a:cubicBezTo>
                    <a:pt x="6528" y="419"/>
                    <a:pt x="6194" y="1"/>
                    <a:pt x="5691" y="1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4265967" y="684245"/>
              <a:ext cx="504122" cy="169343"/>
            </a:xfrm>
            <a:custGeom>
              <a:avLst/>
              <a:gdLst/>
              <a:ahLst/>
              <a:cxnLst/>
              <a:rect l="l" t="t" r="r" b="b"/>
              <a:pathLst>
                <a:path w="10839" h="3641" extrusionOk="0">
                  <a:moveTo>
                    <a:pt x="1737" y="0"/>
                  </a:moveTo>
                  <a:cubicBezTo>
                    <a:pt x="1026" y="502"/>
                    <a:pt x="440" y="1151"/>
                    <a:pt x="1" y="1904"/>
                  </a:cubicBezTo>
                  <a:lnTo>
                    <a:pt x="5838" y="1904"/>
                  </a:lnTo>
                  <a:cubicBezTo>
                    <a:pt x="5357" y="1904"/>
                    <a:pt x="4939" y="2239"/>
                    <a:pt x="4939" y="2720"/>
                  </a:cubicBezTo>
                  <a:lnTo>
                    <a:pt x="4939" y="2783"/>
                  </a:lnTo>
                  <a:cubicBezTo>
                    <a:pt x="4939" y="3264"/>
                    <a:pt x="5357" y="3641"/>
                    <a:pt x="5838" y="3641"/>
                  </a:cubicBezTo>
                  <a:lnTo>
                    <a:pt x="10839" y="3641"/>
                  </a:lnTo>
                  <a:cubicBezTo>
                    <a:pt x="10713" y="3013"/>
                    <a:pt x="10483" y="2427"/>
                    <a:pt x="10169" y="1904"/>
                  </a:cubicBezTo>
                  <a:lnTo>
                    <a:pt x="7387" y="1904"/>
                  </a:lnTo>
                  <a:cubicBezTo>
                    <a:pt x="7889" y="1904"/>
                    <a:pt x="8286" y="1444"/>
                    <a:pt x="8286" y="942"/>
                  </a:cubicBezTo>
                  <a:lnTo>
                    <a:pt x="8286" y="879"/>
                  </a:lnTo>
                  <a:cubicBezTo>
                    <a:pt x="8286" y="398"/>
                    <a:pt x="7889" y="0"/>
                    <a:pt x="7387" y="0"/>
                  </a:cubicBezTo>
                  <a:close/>
                </a:path>
              </a:pathLst>
            </a:custGeom>
            <a:solidFill>
              <a:srgbClr val="302C27">
                <a:alpha val="10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30" name="Google Shape;830;p46"/>
          <p:cNvSpPr/>
          <p:nvPr/>
        </p:nvSpPr>
        <p:spPr>
          <a:xfrm rot="-1193401">
            <a:off x="9353282" y="1053787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1" name="Google Shape;831;p46"/>
          <p:cNvSpPr/>
          <p:nvPr/>
        </p:nvSpPr>
        <p:spPr>
          <a:xfrm rot="1320575">
            <a:off x="9778356" y="3084124"/>
            <a:ext cx="265769" cy="252473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2" name="Google Shape;832;p46"/>
          <p:cNvSpPr/>
          <p:nvPr/>
        </p:nvSpPr>
        <p:spPr>
          <a:xfrm rot="-1193401">
            <a:off x="10092149" y="3773404"/>
            <a:ext cx="189292" cy="179928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495" y="-129490"/>
            <a:ext cx="5566823" cy="1378372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 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33" y="1485555"/>
            <a:ext cx="5088718" cy="1595357"/>
          </a:xfrm>
        </p:spPr>
        <p:txBody>
          <a:bodyPr>
            <a:no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possible collisions</a:t>
            </a:r>
          </a:p>
          <a:p>
            <a:pPr marL="285750" indent="-285750"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Autonomous satellite.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EFAB0CB-CC33-A2D2-C5CD-0A806872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7686B6D8-E268-57BB-44F8-B95C53488E3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2056F-7210-201F-A2A6-4EFF05CF2FD6}"/>
              </a:ext>
            </a:extLst>
          </p:cNvPr>
          <p:cNvGrpSpPr/>
          <p:nvPr/>
        </p:nvGrpSpPr>
        <p:grpSpPr>
          <a:xfrm>
            <a:off x="594054" y="5739059"/>
            <a:ext cx="11042248" cy="1118204"/>
            <a:chOff x="594054" y="5739059"/>
            <a:chExt cx="11042248" cy="111820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2D37A8-137B-F17E-D4BB-494A14C07F7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D537606-F8DD-9DBE-7908-FA6035AD04DC}"/>
                </a:ext>
              </a:extLst>
            </p:cNvPr>
            <p:cNvSpPr/>
            <p:nvPr/>
          </p:nvSpPr>
          <p:spPr>
            <a:xfrm>
              <a:off x="956509" y="5891730"/>
              <a:ext cx="47021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08C72B4-C290-850A-DE91-CF254BF54EBB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486D8B-8669-F0EE-EE83-A5AE62BFA243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9C54125-70C2-1A51-8740-54551096EA1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A86BB7C-81B1-3588-0ADA-582D084EF9FC}"/>
                </a:ext>
              </a:extLst>
            </p:cNvPr>
            <p:cNvSpPr/>
            <p:nvPr/>
          </p:nvSpPr>
          <p:spPr>
            <a:xfrm>
              <a:off x="7900449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577F626-A74C-EFFE-50A6-3BEF886DD2C8}"/>
                </a:ext>
              </a:extLst>
            </p:cNvPr>
            <p:cNvSpPr/>
            <p:nvPr/>
          </p:nvSpPr>
          <p:spPr>
            <a:xfrm>
              <a:off x="9331391" y="5745792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DE5EF95-D31E-6166-AEFD-880B4FACE0E1}"/>
                </a:ext>
              </a:extLst>
            </p:cNvPr>
            <p:cNvSpPr txBox="1"/>
            <p:nvPr/>
          </p:nvSpPr>
          <p:spPr>
            <a:xfrm>
              <a:off x="9272397" y="6384474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971933B-56A9-63B3-3105-078998605AAF}"/>
                </a:ext>
              </a:extLst>
            </p:cNvPr>
            <p:cNvSpPr/>
            <p:nvPr/>
          </p:nvSpPr>
          <p:spPr>
            <a:xfrm>
              <a:off x="487201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C6A4E34-D921-2C2C-305D-0241C861F0B9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9350BF-427F-1B07-4BA8-D796BBE64305}"/>
                </a:ext>
              </a:extLst>
            </p:cNvPr>
            <p:cNvSpPr txBox="1"/>
            <p:nvPr/>
          </p:nvSpPr>
          <p:spPr>
            <a:xfrm>
              <a:off x="7818861" y="642637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82E6FCA-06E4-136A-07D6-6B81450750D9}"/>
                </a:ext>
              </a:extLst>
            </p:cNvPr>
            <p:cNvSpPr txBox="1"/>
            <p:nvPr/>
          </p:nvSpPr>
          <p:spPr>
            <a:xfrm>
              <a:off x="4821575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C8979E9-7B8C-B99E-76F4-2CB145EB1280}"/>
                </a:ext>
              </a:extLst>
            </p:cNvPr>
            <p:cNvSpPr txBox="1"/>
            <p:nvPr/>
          </p:nvSpPr>
          <p:spPr>
            <a:xfrm>
              <a:off x="6220702" y="643276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2200A5-8DCA-131B-C6B4-B1EE3D4CAA60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EAED1B4-FC1B-3E16-ADEE-C9E56F39714B}"/>
                </a:ext>
              </a:extLst>
            </p:cNvPr>
            <p:cNvSpPr/>
            <p:nvPr/>
          </p:nvSpPr>
          <p:spPr>
            <a:xfrm>
              <a:off x="6367267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8C9479-EC46-D221-F333-BADCB3847125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D53EFB0-BEC6-1620-ABA4-027B99283B7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9509B32-AED7-9713-435E-8F3FB3A8CC99}"/>
                </a:ext>
              </a:extLst>
            </p:cNvPr>
            <p:cNvSpPr/>
            <p:nvPr/>
          </p:nvSpPr>
          <p:spPr>
            <a:xfrm>
              <a:off x="886394" y="5760964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6E4B016-FC6E-A0F6-11DD-DCE6212A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97" y="648217"/>
            <a:ext cx="5586179" cy="4806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3E13D9-8901-99B6-8CD6-D0967C2CB040}"/>
              </a:ext>
            </a:extLst>
          </p:cNvPr>
          <p:cNvSpPr txBox="1"/>
          <p:nvPr/>
        </p:nvSpPr>
        <p:spPr>
          <a:xfrm>
            <a:off x="6247256" y="250245"/>
            <a:ext cx="4882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Active\Old Satellites, Space debris 19/09/24</a:t>
            </a:r>
            <a:endParaRPr lang="en-I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DBDDC7-809F-4CF0-5693-A70293F359C0}"/>
              </a:ext>
            </a:extLst>
          </p:cNvPr>
          <p:cNvSpPr txBox="1"/>
          <p:nvPr/>
        </p:nvSpPr>
        <p:spPr>
          <a:xfrm>
            <a:off x="6876716" y="5059721"/>
            <a:ext cx="425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hlinkClick r:id="rId5"/>
              </a:rPr>
              <a:t>http://astria.tacc.utexas.edu/AstriaGraph/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E0547-BE75-FB34-F662-042A3FF6BE67}"/>
              </a:ext>
            </a:extLst>
          </p:cNvPr>
          <p:cNvSpPr txBox="1"/>
          <p:nvPr/>
        </p:nvSpPr>
        <p:spPr>
          <a:xfrm>
            <a:off x="3890835" y="3920948"/>
            <a:ext cx="2347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98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F4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Inactive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debris </a:t>
            </a:r>
            <a:r>
              <a:rPr lang="en-US" sz="1600" dirty="0">
                <a:solidFill>
                  <a:srgbClr val="FF13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Uncategorized</a:t>
            </a:r>
            <a:endParaRPr lang="en-IL" sz="1600" dirty="0">
              <a:solidFill>
                <a:srgbClr val="FF13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0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4411" y="-118637"/>
            <a:ext cx="5240552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Introduction</a:t>
            </a:r>
            <a:r>
              <a:rPr lang="en-US" sz="4800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 </a:t>
            </a:r>
            <a:endParaRPr lang="he-IL" sz="4800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49" y="1303585"/>
            <a:ext cx="8717740" cy="3086892"/>
          </a:xfrm>
        </p:spPr>
        <p:txBody>
          <a:bodyPr>
            <a:normAutofit/>
          </a:bodyPr>
          <a:lstStyle/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Build on prior work titled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"Feasibility Analysis and Performance Testing of Collision Detection Algorithms for Satellites”.</a:t>
            </a: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Transition from theoretical to practical implementation, focusing on testing algorithms on satellite On-Board Computers (OBC)​.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50B7DAFA-A1FA-689E-5676-9733C62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 dirty="0"/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FF54D1BF-9BF6-910D-E674-9BE2CF31AD57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Google Shape;295;p31">
            <a:extLst>
              <a:ext uri="{FF2B5EF4-FFF2-40B4-BE49-F238E27FC236}">
                <a16:creationId xmlns:a16="http://schemas.microsoft.com/office/drawing/2014/main" id="{A9A393B3-E822-2986-F2B3-CFDD11594726}"/>
              </a:ext>
            </a:extLst>
          </p:cNvPr>
          <p:cNvSpPr/>
          <p:nvPr/>
        </p:nvSpPr>
        <p:spPr>
          <a:xfrm rot="3051014">
            <a:off x="5814862" y="3267201"/>
            <a:ext cx="12319267" cy="1568633"/>
          </a:xfrm>
          <a:custGeom>
            <a:avLst/>
            <a:gdLst/>
            <a:ahLst/>
            <a:cxnLst/>
            <a:rect l="l" t="t" r="r" b="b"/>
            <a:pathLst>
              <a:path w="369578" h="47059" extrusionOk="0">
                <a:moveTo>
                  <a:pt x="0" y="23980"/>
                </a:moveTo>
                <a:cubicBezTo>
                  <a:pt x="12699" y="23980"/>
                  <a:pt x="26197" y="22130"/>
                  <a:pt x="37989" y="26843"/>
                </a:cubicBezTo>
                <a:cubicBezTo>
                  <a:pt x="41841" y="28383"/>
                  <a:pt x="44410" y="32119"/>
                  <a:pt x="47343" y="35052"/>
                </a:cubicBezTo>
                <a:cubicBezTo>
                  <a:pt x="53460" y="41169"/>
                  <a:pt x="62109" y="45023"/>
                  <a:pt x="70632" y="46506"/>
                </a:cubicBezTo>
                <a:cubicBezTo>
                  <a:pt x="91722" y="50176"/>
                  <a:pt x="111780" y="33790"/>
                  <a:pt x="133056" y="31425"/>
                </a:cubicBezTo>
                <a:cubicBezTo>
                  <a:pt x="150944" y="29436"/>
                  <a:pt x="167709" y="41188"/>
                  <a:pt x="185171" y="45551"/>
                </a:cubicBezTo>
                <a:cubicBezTo>
                  <a:pt x="195049" y="48019"/>
                  <a:pt x="205575" y="46472"/>
                  <a:pt x="215715" y="45551"/>
                </a:cubicBezTo>
                <a:cubicBezTo>
                  <a:pt x="241446" y="43213"/>
                  <a:pt x="265988" y="32426"/>
                  <a:pt x="289401" y="21498"/>
                </a:cubicBezTo>
                <a:cubicBezTo>
                  <a:pt x="301057" y="16058"/>
                  <a:pt x="311206" y="6728"/>
                  <a:pt x="323763" y="3936"/>
                </a:cubicBezTo>
                <a:cubicBezTo>
                  <a:pt x="335359" y="1358"/>
                  <a:pt x="347622" y="-1450"/>
                  <a:pt x="359270" y="881"/>
                </a:cubicBezTo>
                <a:cubicBezTo>
                  <a:pt x="362932" y="1614"/>
                  <a:pt x="365955" y="4365"/>
                  <a:pt x="369578" y="52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IL" sz="2400"/>
          </a:p>
        </p:txBody>
      </p:sp>
      <p:grpSp>
        <p:nvGrpSpPr>
          <p:cNvPr id="6" name="Google Shape;320;p31">
            <a:extLst>
              <a:ext uri="{FF2B5EF4-FFF2-40B4-BE49-F238E27FC236}">
                <a16:creationId xmlns:a16="http://schemas.microsoft.com/office/drawing/2014/main" id="{29E91801-D933-296F-10FD-D48FE1A1AA47}"/>
              </a:ext>
            </a:extLst>
          </p:cNvPr>
          <p:cNvGrpSpPr/>
          <p:nvPr/>
        </p:nvGrpSpPr>
        <p:grpSpPr>
          <a:xfrm rot="437249">
            <a:off x="9437128" y="1470911"/>
            <a:ext cx="1338261" cy="1991976"/>
            <a:chOff x="3065550" y="1439825"/>
            <a:chExt cx="546933" cy="814099"/>
          </a:xfrm>
        </p:grpSpPr>
        <p:sp>
          <p:nvSpPr>
            <p:cNvPr id="7" name="Google Shape;321;p31">
              <a:extLst>
                <a:ext uri="{FF2B5EF4-FFF2-40B4-BE49-F238E27FC236}">
                  <a16:creationId xmlns:a16="http://schemas.microsoft.com/office/drawing/2014/main" id="{08A6A004-B7C5-3328-B27B-1CE91AC49AEC}"/>
                </a:ext>
              </a:extLst>
            </p:cNvPr>
            <p:cNvSpPr/>
            <p:nvPr/>
          </p:nvSpPr>
          <p:spPr>
            <a:xfrm>
              <a:off x="3171143" y="1707668"/>
              <a:ext cx="100041" cy="174077"/>
            </a:xfrm>
            <a:custGeom>
              <a:avLst/>
              <a:gdLst/>
              <a:ahLst/>
              <a:cxnLst/>
              <a:rect l="l" t="t" r="r" b="b"/>
              <a:pathLst>
                <a:path w="2993" h="5208" extrusionOk="0">
                  <a:moveTo>
                    <a:pt x="2595" y="1"/>
                  </a:moveTo>
                  <a:lnTo>
                    <a:pt x="0" y="5148"/>
                  </a:lnTo>
                  <a:cubicBezTo>
                    <a:pt x="88" y="5188"/>
                    <a:pt x="179" y="5207"/>
                    <a:pt x="270" y="5207"/>
                  </a:cubicBezTo>
                  <a:cubicBezTo>
                    <a:pt x="463" y="5207"/>
                    <a:pt x="653" y="5123"/>
                    <a:pt x="796" y="4981"/>
                  </a:cubicBezTo>
                  <a:lnTo>
                    <a:pt x="858" y="5023"/>
                  </a:lnTo>
                  <a:lnTo>
                    <a:pt x="2993" y="838"/>
                  </a:lnTo>
                  <a:lnTo>
                    <a:pt x="2909" y="796"/>
                  </a:lnTo>
                  <a:cubicBezTo>
                    <a:pt x="2993" y="503"/>
                    <a:pt x="2867" y="147"/>
                    <a:pt x="2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22;p31">
              <a:extLst>
                <a:ext uri="{FF2B5EF4-FFF2-40B4-BE49-F238E27FC236}">
                  <a16:creationId xmlns:a16="http://schemas.microsoft.com/office/drawing/2014/main" id="{D7EE378B-ECF7-B539-B8FD-4551E65000FF}"/>
                </a:ext>
              </a:extLst>
            </p:cNvPr>
            <p:cNvSpPr/>
            <p:nvPr/>
          </p:nvSpPr>
          <p:spPr>
            <a:xfrm>
              <a:off x="3065550" y="1439825"/>
              <a:ext cx="546933" cy="814099"/>
            </a:xfrm>
            <a:custGeom>
              <a:avLst/>
              <a:gdLst/>
              <a:ahLst/>
              <a:cxnLst/>
              <a:rect l="l" t="t" r="r" b="b"/>
              <a:pathLst>
                <a:path w="16363" h="24356" extrusionOk="0">
                  <a:moveTo>
                    <a:pt x="11822" y="712"/>
                  </a:moveTo>
                  <a:lnTo>
                    <a:pt x="14375" y="2030"/>
                  </a:lnTo>
                  <a:lnTo>
                    <a:pt x="12324" y="2888"/>
                  </a:lnTo>
                  <a:lnTo>
                    <a:pt x="11822" y="712"/>
                  </a:lnTo>
                  <a:close/>
                  <a:moveTo>
                    <a:pt x="11403" y="879"/>
                  </a:moveTo>
                  <a:lnTo>
                    <a:pt x="11926" y="3055"/>
                  </a:lnTo>
                  <a:lnTo>
                    <a:pt x="9876" y="3913"/>
                  </a:lnTo>
                  <a:lnTo>
                    <a:pt x="11403" y="879"/>
                  </a:lnTo>
                  <a:close/>
                  <a:moveTo>
                    <a:pt x="14479" y="2448"/>
                  </a:moveTo>
                  <a:lnTo>
                    <a:pt x="12952" y="5482"/>
                  </a:lnTo>
                  <a:lnTo>
                    <a:pt x="12429" y="3306"/>
                  </a:lnTo>
                  <a:lnTo>
                    <a:pt x="14479" y="2448"/>
                  </a:lnTo>
                  <a:close/>
                  <a:moveTo>
                    <a:pt x="12031" y="3473"/>
                  </a:moveTo>
                  <a:lnTo>
                    <a:pt x="12554" y="5629"/>
                  </a:lnTo>
                  <a:lnTo>
                    <a:pt x="9981" y="4331"/>
                  </a:lnTo>
                  <a:lnTo>
                    <a:pt x="12031" y="3473"/>
                  </a:lnTo>
                  <a:close/>
                  <a:moveTo>
                    <a:pt x="9792" y="4708"/>
                  </a:moveTo>
                  <a:lnTo>
                    <a:pt x="12345" y="6005"/>
                  </a:lnTo>
                  <a:lnTo>
                    <a:pt x="10315" y="6863"/>
                  </a:lnTo>
                  <a:lnTo>
                    <a:pt x="9792" y="4708"/>
                  </a:lnTo>
                  <a:close/>
                  <a:moveTo>
                    <a:pt x="9374" y="4854"/>
                  </a:moveTo>
                  <a:lnTo>
                    <a:pt x="9897" y="7030"/>
                  </a:lnTo>
                  <a:lnTo>
                    <a:pt x="7846" y="7888"/>
                  </a:lnTo>
                  <a:lnTo>
                    <a:pt x="9374" y="4854"/>
                  </a:lnTo>
                  <a:close/>
                  <a:moveTo>
                    <a:pt x="12470" y="6424"/>
                  </a:moveTo>
                  <a:lnTo>
                    <a:pt x="10922" y="9458"/>
                  </a:lnTo>
                  <a:lnTo>
                    <a:pt x="10399" y="7302"/>
                  </a:lnTo>
                  <a:lnTo>
                    <a:pt x="12470" y="6424"/>
                  </a:lnTo>
                  <a:close/>
                  <a:moveTo>
                    <a:pt x="10002" y="7449"/>
                  </a:moveTo>
                  <a:lnTo>
                    <a:pt x="10525" y="9604"/>
                  </a:lnTo>
                  <a:lnTo>
                    <a:pt x="8014" y="8349"/>
                  </a:lnTo>
                  <a:lnTo>
                    <a:pt x="7993" y="8307"/>
                  </a:lnTo>
                  <a:lnTo>
                    <a:pt x="10002" y="7449"/>
                  </a:lnTo>
                  <a:close/>
                  <a:moveTo>
                    <a:pt x="8328" y="8976"/>
                  </a:moveTo>
                  <a:lnTo>
                    <a:pt x="9834" y="9751"/>
                  </a:lnTo>
                  <a:lnTo>
                    <a:pt x="8767" y="9897"/>
                  </a:lnTo>
                  <a:lnTo>
                    <a:pt x="8328" y="8976"/>
                  </a:lnTo>
                  <a:close/>
                  <a:moveTo>
                    <a:pt x="6444" y="14479"/>
                  </a:moveTo>
                  <a:lnTo>
                    <a:pt x="6926" y="15400"/>
                  </a:lnTo>
                  <a:lnTo>
                    <a:pt x="5482" y="14647"/>
                  </a:lnTo>
                  <a:lnTo>
                    <a:pt x="6444" y="14479"/>
                  </a:lnTo>
                  <a:close/>
                  <a:moveTo>
                    <a:pt x="4771" y="14793"/>
                  </a:moveTo>
                  <a:lnTo>
                    <a:pt x="7261" y="16049"/>
                  </a:lnTo>
                  <a:lnTo>
                    <a:pt x="5210" y="16885"/>
                  </a:lnTo>
                  <a:lnTo>
                    <a:pt x="4708" y="14793"/>
                  </a:lnTo>
                  <a:close/>
                  <a:moveTo>
                    <a:pt x="4289" y="14898"/>
                  </a:moveTo>
                  <a:lnTo>
                    <a:pt x="4812" y="17074"/>
                  </a:lnTo>
                  <a:lnTo>
                    <a:pt x="2741" y="17932"/>
                  </a:lnTo>
                  <a:lnTo>
                    <a:pt x="2741" y="17932"/>
                  </a:lnTo>
                  <a:lnTo>
                    <a:pt x="4289" y="14898"/>
                  </a:lnTo>
                  <a:close/>
                  <a:moveTo>
                    <a:pt x="7365" y="16467"/>
                  </a:moveTo>
                  <a:lnTo>
                    <a:pt x="5838" y="19501"/>
                  </a:lnTo>
                  <a:lnTo>
                    <a:pt x="5315" y="17325"/>
                  </a:lnTo>
                  <a:lnTo>
                    <a:pt x="7365" y="16467"/>
                  </a:lnTo>
                  <a:close/>
                  <a:moveTo>
                    <a:pt x="4917" y="17492"/>
                  </a:moveTo>
                  <a:lnTo>
                    <a:pt x="5419" y="19647"/>
                  </a:lnTo>
                  <a:lnTo>
                    <a:pt x="2867" y="18350"/>
                  </a:lnTo>
                  <a:lnTo>
                    <a:pt x="4917" y="17492"/>
                  </a:lnTo>
                  <a:close/>
                  <a:moveTo>
                    <a:pt x="2678" y="18727"/>
                  </a:moveTo>
                  <a:lnTo>
                    <a:pt x="5231" y="20024"/>
                  </a:lnTo>
                  <a:lnTo>
                    <a:pt x="3201" y="20882"/>
                  </a:lnTo>
                  <a:lnTo>
                    <a:pt x="2678" y="18727"/>
                  </a:lnTo>
                  <a:close/>
                  <a:moveTo>
                    <a:pt x="2260" y="18894"/>
                  </a:moveTo>
                  <a:lnTo>
                    <a:pt x="2783" y="21049"/>
                  </a:lnTo>
                  <a:lnTo>
                    <a:pt x="732" y="21907"/>
                  </a:lnTo>
                  <a:lnTo>
                    <a:pt x="2260" y="18894"/>
                  </a:lnTo>
                  <a:close/>
                  <a:moveTo>
                    <a:pt x="5356" y="20442"/>
                  </a:moveTo>
                  <a:lnTo>
                    <a:pt x="3808" y="23476"/>
                  </a:lnTo>
                  <a:lnTo>
                    <a:pt x="3285" y="21321"/>
                  </a:lnTo>
                  <a:lnTo>
                    <a:pt x="5356" y="20442"/>
                  </a:lnTo>
                  <a:close/>
                  <a:moveTo>
                    <a:pt x="2887" y="21468"/>
                  </a:moveTo>
                  <a:lnTo>
                    <a:pt x="3411" y="23623"/>
                  </a:lnTo>
                  <a:lnTo>
                    <a:pt x="837" y="22326"/>
                  </a:lnTo>
                  <a:lnTo>
                    <a:pt x="2887" y="21468"/>
                  </a:lnTo>
                  <a:close/>
                  <a:moveTo>
                    <a:pt x="11362" y="0"/>
                  </a:moveTo>
                  <a:lnTo>
                    <a:pt x="7114" y="8370"/>
                  </a:lnTo>
                  <a:lnTo>
                    <a:pt x="7700" y="8662"/>
                  </a:lnTo>
                  <a:lnTo>
                    <a:pt x="8307" y="9939"/>
                  </a:lnTo>
                  <a:lnTo>
                    <a:pt x="8328" y="9981"/>
                  </a:lnTo>
                  <a:lnTo>
                    <a:pt x="6235" y="14082"/>
                  </a:lnTo>
                  <a:lnTo>
                    <a:pt x="6131" y="14103"/>
                  </a:lnTo>
                  <a:lnTo>
                    <a:pt x="4833" y="14333"/>
                  </a:lnTo>
                  <a:lnTo>
                    <a:pt x="4248" y="14019"/>
                  </a:lnTo>
                  <a:lnTo>
                    <a:pt x="0" y="22388"/>
                  </a:lnTo>
                  <a:lnTo>
                    <a:pt x="3850" y="24355"/>
                  </a:lnTo>
                  <a:lnTo>
                    <a:pt x="8097" y="15986"/>
                  </a:lnTo>
                  <a:lnTo>
                    <a:pt x="7595" y="15735"/>
                  </a:lnTo>
                  <a:lnTo>
                    <a:pt x="6947" y="14521"/>
                  </a:lnTo>
                  <a:lnTo>
                    <a:pt x="6947" y="14521"/>
                  </a:lnTo>
                  <a:lnTo>
                    <a:pt x="9813" y="15965"/>
                  </a:lnTo>
                  <a:lnTo>
                    <a:pt x="9813" y="15944"/>
                  </a:lnTo>
                  <a:lnTo>
                    <a:pt x="9855" y="15944"/>
                  </a:lnTo>
                  <a:cubicBezTo>
                    <a:pt x="10201" y="16122"/>
                    <a:pt x="10565" y="16206"/>
                    <a:pt x="10924" y="16206"/>
                  </a:cubicBezTo>
                  <a:cubicBezTo>
                    <a:pt x="11326" y="16206"/>
                    <a:pt x="11720" y="16101"/>
                    <a:pt x="12073" y="15902"/>
                  </a:cubicBezTo>
                  <a:cubicBezTo>
                    <a:pt x="12157" y="16655"/>
                    <a:pt x="12617" y="17346"/>
                    <a:pt x="13349" y="17722"/>
                  </a:cubicBezTo>
                  <a:cubicBezTo>
                    <a:pt x="13349" y="17722"/>
                    <a:pt x="13349" y="17722"/>
                    <a:pt x="13370" y="17743"/>
                  </a:cubicBezTo>
                  <a:lnTo>
                    <a:pt x="13349" y="17764"/>
                  </a:lnTo>
                  <a:lnTo>
                    <a:pt x="14249" y="18225"/>
                  </a:lnTo>
                  <a:lnTo>
                    <a:pt x="16362" y="14040"/>
                  </a:lnTo>
                  <a:lnTo>
                    <a:pt x="15463" y="13580"/>
                  </a:lnTo>
                  <a:lnTo>
                    <a:pt x="15483" y="13559"/>
                  </a:lnTo>
                  <a:cubicBezTo>
                    <a:pt x="15483" y="13559"/>
                    <a:pt x="15463" y="13538"/>
                    <a:pt x="15463" y="13538"/>
                  </a:cubicBezTo>
                  <a:cubicBezTo>
                    <a:pt x="15122" y="13372"/>
                    <a:pt x="14760" y="13293"/>
                    <a:pt x="14404" y="13293"/>
                  </a:cubicBezTo>
                  <a:cubicBezTo>
                    <a:pt x="13994" y="13293"/>
                    <a:pt x="13592" y="13399"/>
                    <a:pt x="13245" y="13600"/>
                  </a:cubicBezTo>
                  <a:cubicBezTo>
                    <a:pt x="13161" y="12847"/>
                    <a:pt x="12701" y="12136"/>
                    <a:pt x="11968" y="11780"/>
                  </a:cubicBezTo>
                  <a:cubicBezTo>
                    <a:pt x="11968" y="11759"/>
                    <a:pt x="11947" y="11759"/>
                    <a:pt x="11947" y="11759"/>
                  </a:cubicBezTo>
                  <a:lnTo>
                    <a:pt x="11926" y="11780"/>
                  </a:lnTo>
                  <a:lnTo>
                    <a:pt x="9018" y="10315"/>
                  </a:lnTo>
                  <a:lnTo>
                    <a:pt x="10504" y="10085"/>
                  </a:lnTo>
                  <a:lnTo>
                    <a:pt x="10964" y="10336"/>
                  </a:lnTo>
                  <a:lnTo>
                    <a:pt x="15211" y="1967"/>
                  </a:lnTo>
                  <a:lnTo>
                    <a:pt x="1136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23;p31">
              <a:extLst>
                <a:ext uri="{FF2B5EF4-FFF2-40B4-BE49-F238E27FC236}">
                  <a16:creationId xmlns:a16="http://schemas.microsoft.com/office/drawing/2014/main" id="{51DFF315-3A01-12FE-A085-C9CF4CD6B260}"/>
                </a:ext>
              </a:extLst>
            </p:cNvPr>
            <p:cNvSpPr/>
            <p:nvPr/>
          </p:nvSpPr>
          <p:spPr>
            <a:xfrm>
              <a:off x="3199822" y="1735646"/>
              <a:ext cx="144095" cy="175582"/>
            </a:xfrm>
            <a:custGeom>
              <a:avLst/>
              <a:gdLst/>
              <a:ahLst/>
              <a:cxnLst/>
              <a:rect l="l" t="t" r="r" b="b"/>
              <a:pathLst>
                <a:path w="4311" h="5253" extrusionOk="0">
                  <a:moveTo>
                    <a:pt x="2135" y="1"/>
                  </a:moveTo>
                  <a:lnTo>
                    <a:pt x="0" y="4165"/>
                  </a:lnTo>
                  <a:lnTo>
                    <a:pt x="2114" y="5253"/>
                  </a:lnTo>
                  <a:lnTo>
                    <a:pt x="2218" y="5232"/>
                  </a:lnTo>
                  <a:lnTo>
                    <a:pt x="4311" y="1131"/>
                  </a:lnTo>
                  <a:lnTo>
                    <a:pt x="4290" y="108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DBB21A1-022F-94A9-5BBA-5EE0B666FA70}"/>
              </a:ext>
            </a:extLst>
          </p:cNvPr>
          <p:cNvGrpSpPr/>
          <p:nvPr/>
        </p:nvGrpSpPr>
        <p:grpSpPr>
          <a:xfrm>
            <a:off x="705635" y="5611134"/>
            <a:ext cx="11042248" cy="1123179"/>
            <a:chOff x="594054" y="5737467"/>
            <a:chExt cx="11042248" cy="1123179"/>
          </a:xfrm>
        </p:grpSpPr>
        <p:sp>
          <p:nvSpPr>
            <p:cNvPr id="32" name="Rectangle: Rounded Corners 53">
              <a:extLst>
                <a:ext uri="{FF2B5EF4-FFF2-40B4-BE49-F238E27FC236}">
                  <a16:creationId xmlns:a16="http://schemas.microsoft.com/office/drawing/2014/main" id="{555A6E71-28AF-9155-2A82-306C5C489603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: Rounded Corners 54">
              <a:extLst>
                <a:ext uri="{FF2B5EF4-FFF2-40B4-BE49-F238E27FC236}">
                  <a16:creationId xmlns:a16="http://schemas.microsoft.com/office/drawing/2014/main" id="{35FD07E6-D0EC-863F-9816-8A7F159A2401}"/>
                </a:ext>
              </a:extLst>
            </p:cNvPr>
            <p:cNvSpPr/>
            <p:nvPr/>
          </p:nvSpPr>
          <p:spPr>
            <a:xfrm>
              <a:off x="956509" y="5891730"/>
              <a:ext cx="779942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4FE8D3-2FAE-1226-4C9F-9197FD610C4F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444A85-6252-0B9B-6F61-6C40ED4E5236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B57F2B-E1A6-5E7B-7838-E6B5F55A6E02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ECB597-8078-0D1B-BFE0-34CAD592D2EE}"/>
                </a:ext>
              </a:extLst>
            </p:cNvPr>
            <p:cNvSpPr/>
            <p:nvPr/>
          </p:nvSpPr>
          <p:spPr>
            <a:xfrm>
              <a:off x="7860876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E48119-4164-2BD9-69F9-326F61B0CB33}"/>
                </a:ext>
              </a:extLst>
            </p:cNvPr>
            <p:cNvSpPr/>
            <p:nvPr/>
          </p:nvSpPr>
          <p:spPr>
            <a:xfrm>
              <a:off x="9331391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E2E3B-7539-0271-3E02-FF5F72B5B293}"/>
                </a:ext>
              </a:extLst>
            </p:cNvPr>
            <p:cNvSpPr txBox="1"/>
            <p:nvPr/>
          </p:nvSpPr>
          <p:spPr>
            <a:xfrm>
              <a:off x="9292234" y="638595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B5D0473-6A7C-4920-B1F0-E8B863F4A90E}"/>
                </a:ext>
              </a:extLst>
            </p:cNvPr>
            <p:cNvSpPr/>
            <p:nvPr/>
          </p:nvSpPr>
          <p:spPr>
            <a:xfrm>
              <a:off x="4965479" y="5737467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069399-C1BD-53A5-18F4-84ED561E3FA0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AAF5B5-F106-67A1-7DBB-F93DF2B99070}"/>
                </a:ext>
              </a:extLst>
            </p:cNvPr>
            <p:cNvSpPr txBox="1"/>
            <p:nvPr/>
          </p:nvSpPr>
          <p:spPr>
            <a:xfrm>
              <a:off x="7806979" y="6336770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6B0EA8-2FDB-579B-AFDB-234D1CA59DA0}"/>
                </a:ext>
              </a:extLst>
            </p:cNvPr>
            <p:cNvSpPr txBox="1"/>
            <p:nvPr/>
          </p:nvSpPr>
          <p:spPr>
            <a:xfrm>
              <a:off x="4907930" y="642975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5E39FD-E26B-4ECC-07AD-A91B180A436E}"/>
                </a:ext>
              </a:extLst>
            </p:cNvPr>
            <p:cNvSpPr txBox="1"/>
            <p:nvPr/>
          </p:nvSpPr>
          <p:spPr>
            <a:xfrm>
              <a:off x="6390746" y="6407746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BC2410-8700-5326-C5A4-9F24CB0485C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49E828-A7C0-4DB8-28A6-E3BDB8C8F166}"/>
                </a:ext>
              </a:extLst>
            </p:cNvPr>
            <p:cNvSpPr/>
            <p:nvPr/>
          </p:nvSpPr>
          <p:spPr>
            <a:xfrm>
              <a:off x="640632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237A3E-2CCA-05A5-DCBA-6177F174D0A0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80CABB0-5FA0-AF3D-CEB2-EEFC703D9522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B45191-6044-0C42-213E-508FA4C0638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949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5DF143-DAD3-F478-84CB-4191F057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0351" y="-82300"/>
            <a:ext cx="5257800" cy="1325563"/>
          </a:xfrm>
        </p:spPr>
        <p:txBody>
          <a:bodyPr/>
          <a:lstStyle/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64" y="1243263"/>
            <a:ext cx="6228959" cy="262465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the future orbit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Propagators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SGP4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Standard General Perturbations Satellite Orbit Model 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B79BF-C535-4515-8407-9F0808909BFF}"/>
              </a:ext>
            </a:extLst>
          </p:cNvPr>
          <p:cNvSpPr txBox="1"/>
          <p:nvPr/>
        </p:nvSpPr>
        <p:spPr>
          <a:xfrm>
            <a:off x="7244792" y="4810122"/>
            <a:ext cx="3845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LEMUR2[green] – COSMOS[blue]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E6E0E-2AEF-C2B1-AB4E-E44BA7B3B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8608"/>
          <a:stretch/>
        </p:blipFill>
        <p:spPr>
          <a:xfrm>
            <a:off x="6548008" y="510927"/>
            <a:ext cx="5015442" cy="4130378"/>
          </a:xfrm>
          <a:prstGeom prst="rect">
            <a:avLst/>
          </a:prstGeom>
        </p:spPr>
      </p:pic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C024F494-1478-5455-8829-1E9F4BD4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953BA4FD-0614-3A14-2FDB-6CF1C0BDCC96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81592-7B28-B282-A264-F1DA8B7183BD}"/>
              </a:ext>
            </a:extLst>
          </p:cNvPr>
          <p:cNvGrpSpPr/>
          <p:nvPr/>
        </p:nvGrpSpPr>
        <p:grpSpPr>
          <a:xfrm>
            <a:off x="521202" y="5676788"/>
            <a:ext cx="11042248" cy="1101172"/>
            <a:chOff x="594054" y="5739059"/>
            <a:chExt cx="11042248" cy="1101172"/>
          </a:xfrm>
        </p:grpSpPr>
        <p:sp>
          <p:nvSpPr>
            <p:cNvPr id="6" name="Rectangle: Rounded Corners 53">
              <a:extLst>
                <a:ext uri="{FF2B5EF4-FFF2-40B4-BE49-F238E27FC236}">
                  <a16:creationId xmlns:a16="http://schemas.microsoft.com/office/drawing/2014/main" id="{2AF42DB0-655B-F821-1C36-9BBF9BD98C4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" name="Rectangle: Rounded Corners 54">
              <a:extLst>
                <a:ext uri="{FF2B5EF4-FFF2-40B4-BE49-F238E27FC236}">
                  <a16:creationId xmlns:a16="http://schemas.microsoft.com/office/drawing/2014/main" id="{B5F6A783-D443-18B9-DD5E-689D5D8703F0}"/>
                </a:ext>
              </a:extLst>
            </p:cNvPr>
            <p:cNvSpPr/>
            <p:nvPr/>
          </p:nvSpPr>
          <p:spPr>
            <a:xfrm>
              <a:off x="956509" y="5891730"/>
              <a:ext cx="1313278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1B472D-F6E4-AA9E-F4E4-211047DD36E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B3909B-C12A-2389-3AB4-825DBF789159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12846AC-8823-E3D5-579B-D66A1A0242EA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A53CFC-E51E-5619-512D-6DCBD1C3A263}"/>
                </a:ext>
              </a:extLst>
            </p:cNvPr>
            <p:cNvSpPr/>
            <p:nvPr/>
          </p:nvSpPr>
          <p:spPr>
            <a:xfrm>
              <a:off x="778032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D2DBFD-C3D1-33DC-9977-2C872C66553D}"/>
                </a:ext>
              </a:extLst>
            </p:cNvPr>
            <p:cNvSpPr/>
            <p:nvPr/>
          </p:nvSpPr>
          <p:spPr>
            <a:xfrm>
              <a:off x="935421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BEF601-5583-2E58-200A-92797710A793}"/>
                </a:ext>
              </a:extLst>
            </p:cNvPr>
            <p:cNvSpPr txBox="1"/>
            <p:nvPr/>
          </p:nvSpPr>
          <p:spPr>
            <a:xfrm>
              <a:off x="9272397" y="6380860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1D21E8-B316-940A-548C-9FC4CEDCCD1E}"/>
                </a:ext>
              </a:extLst>
            </p:cNvPr>
            <p:cNvSpPr/>
            <p:nvPr/>
          </p:nvSpPr>
          <p:spPr>
            <a:xfrm>
              <a:off x="5049969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059679-4F25-D803-880B-7ADF41084B73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E4C4DF-F51B-B286-A64A-54251D5B22A2}"/>
                </a:ext>
              </a:extLst>
            </p:cNvPr>
            <p:cNvSpPr txBox="1"/>
            <p:nvPr/>
          </p:nvSpPr>
          <p:spPr>
            <a:xfrm>
              <a:off x="7590508" y="6409344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70B75-0999-512E-A4D9-142AD115656D}"/>
                </a:ext>
              </a:extLst>
            </p:cNvPr>
            <p:cNvSpPr txBox="1"/>
            <p:nvPr/>
          </p:nvSpPr>
          <p:spPr>
            <a:xfrm>
              <a:off x="4920091" y="6375679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0D1D5-3B84-9091-BC2B-869C83B95275}"/>
                </a:ext>
              </a:extLst>
            </p:cNvPr>
            <p:cNvSpPr txBox="1"/>
            <p:nvPr/>
          </p:nvSpPr>
          <p:spPr>
            <a:xfrm>
              <a:off x="6394203" y="6394661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FE3E59-5B5C-71CA-CC26-A4CF4D4179A9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D16FC7-912C-F225-D3BD-9B93FA149296}"/>
                </a:ext>
              </a:extLst>
            </p:cNvPr>
            <p:cNvSpPr/>
            <p:nvPr/>
          </p:nvSpPr>
          <p:spPr>
            <a:xfrm>
              <a:off x="6397688" y="575741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F85D6-EA0C-A9BF-DA84-82BE45935143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7146C-B9F6-0307-EFC5-83180753FA3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03013CC-1779-6E5B-E82B-D4D24EDF3356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280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376" y="525349"/>
            <a:ext cx="5278375" cy="666287"/>
          </a:xfrm>
        </p:spPr>
        <p:txBody>
          <a:bodyPr>
            <a:normAutofit/>
          </a:bodyPr>
          <a:lstStyle/>
          <a:p>
            <a:pPr marL="436245" indent="0" algn="l" rtl="0">
              <a:lnSpc>
                <a:spcPct val="107000"/>
              </a:lnSpc>
              <a:buNone/>
            </a:pPr>
            <a:r>
              <a:rPr lang="en-US" sz="1600" b="1" kern="100" dirty="0">
                <a:solidFill>
                  <a:srgbClr val="595959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Graph 1, relative distance and derivative over time</a:t>
            </a:r>
            <a:endParaRPr lang="en-IL" sz="1600" kern="100" dirty="0">
              <a:solidFill>
                <a:srgbClr val="595959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-451731" y="-130951"/>
            <a:ext cx="52783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21F2B5-D2A6-75C9-88F9-B3CA522F1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82" y="881912"/>
            <a:ext cx="4760330" cy="3569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EB1FDB0-C575-1334-7F5D-9802DF3E55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036475"/>
              </p:ext>
            </p:extLst>
          </p:nvPr>
        </p:nvGraphicFramePr>
        <p:xfrm>
          <a:off x="354841" y="1651274"/>
          <a:ext cx="2255245" cy="60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45729" imgH="228965" progId="Equation.DSMT4">
                  <p:embed/>
                </p:oleObj>
              </mc:Choice>
              <mc:Fallback>
                <p:oleObj name="Equation" r:id="rId5" imgW="845729" imgH="22896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EB1FDB0-C575-1334-7F5D-9802DF3E5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841" y="1651274"/>
                        <a:ext cx="2255245" cy="609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7088FBD-FD29-EF53-A4B4-B5DF5DE45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172540"/>
              </p:ext>
            </p:extLst>
          </p:nvPr>
        </p:nvGraphicFramePr>
        <p:xfrm>
          <a:off x="354841" y="2603742"/>
          <a:ext cx="2120795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93133" imgH="228965" progId="Equation.DSMT4">
                  <p:embed/>
                </p:oleObj>
              </mc:Choice>
              <mc:Fallback>
                <p:oleObj name="Equation" r:id="rId7" imgW="893133" imgH="228965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7088FBD-FD29-EF53-A4B4-B5DF5DE450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841" y="2603742"/>
                        <a:ext cx="2120795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63FF258-8A02-D4DE-9CC2-69B7F465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671354"/>
              </p:ext>
            </p:extLst>
          </p:nvPr>
        </p:nvGraphicFramePr>
        <p:xfrm>
          <a:off x="268477" y="3512221"/>
          <a:ext cx="2705251" cy="54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35376" imgH="248075" progId="Equation.DSMT4">
                  <p:embed/>
                </p:oleObj>
              </mc:Choice>
              <mc:Fallback>
                <p:oleObj name="Equation" r:id="rId9" imgW="1235376" imgH="248075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463FF258-8A02-D4DE-9CC2-69B7F46572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8477" y="3512221"/>
                        <a:ext cx="2705251" cy="54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D9D1871D-764F-F657-9CFA-C1C443874E37}"/>
              </a:ext>
            </a:extLst>
          </p:cNvPr>
          <p:cNvSpPr txBox="1">
            <a:spLocks/>
          </p:cNvSpPr>
          <p:nvPr/>
        </p:nvSpPr>
        <p:spPr>
          <a:xfrm>
            <a:off x="8442718" y="4686278"/>
            <a:ext cx="2710055" cy="33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 – blue,         - red</a:t>
            </a: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ECDB4AC7-B96D-8487-EE4F-C861212E7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718203"/>
              </p:ext>
            </p:extLst>
          </p:nvPr>
        </p:nvGraphicFramePr>
        <p:xfrm>
          <a:off x="8173721" y="4676062"/>
          <a:ext cx="537995" cy="35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04560" imgH="203040" progId="Equation.DSMT4">
                  <p:embed/>
                </p:oleObj>
              </mc:Choice>
              <mc:Fallback>
                <p:oleObj name="Equation" r:id="rId11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73721" y="4676062"/>
                        <a:ext cx="537995" cy="35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C076F32F-FB97-7BF9-C5F4-14D5BB2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 dirty="0"/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BAF649BF-982A-9E37-D532-D36F69EB619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EA6B68-AE07-6862-777F-EEF818FF9C69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35" name="Rectangle: Rounded Corners 53">
              <a:extLst>
                <a:ext uri="{FF2B5EF4-FFF2-40B4-BE49-F238E27FC236}">
                  <a16:creationId xmlns:a16="http://schemas.microsoft.com/office/drawing/2014/main" id="{0B0BA2EC-65F3-3E65-2C2C-1F092BFCF95A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: Rounded Corners 54">
              <a:extLst>
                <a:ext uri="{FF2B5EF4-FFF2-40B4-BE49-F238E27FC236}">
                  <a16:creationId xmlns:a16="http://schemas.microsoft.com/office/drawing/2014/main" id="{38E88DC1-A9DD-9FF1-5F0E-71C4F27FDB3C}"/>
                </a:ext>
              </a:extLst>
            </p:cNvPr>
            <p:cNvSpPr/>
            <p:nvPr/>
          </p:nvSpPr>
          <p:spPr>
            <a:xfrm>
              <a:off x="956508" y="5891730"/>
              <a:ext cx="2270201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84700D-2525-EB42-6B84-DD11572875E9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E66E5B-353C-7298-B27A-907C61F3AE20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ADD5DE-7A2F-F8CB-1AF0-83D3A88CAB7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91C4420-09E9-2116-4D9D-073F3712808D}"/>
                </a:ext>
              </a:extLst>
            </p:cNvPr>
            <p:cNvSpPr/>
            <p:nvPr/>
          </p:nvSpPr>
          <p:spPr>
            <a:xfrm>
              <a:off x="781019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F57E69D-5650-E9A5-BD79-4BCF7D4DD753}"/>
                </a:ext>
              </a:extLst>
            </p:cNvPr>
            <p:cNvSpPr/>
            <p:nvPr/>
          </p:nvSpPr>
          <p:spPr>
            <a:xfrm>
              <a:off x="9360715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7D4827-186F-20FE-5E86-981442AB26F0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A5924F-1AB4-D3A1-B0F1-015D20CAC53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100BFD-CC09-CE66-9238-AB588DCE397D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00C440-11F2-8DDB-A205-012675EC5A35}"/>
                </a:ext>
              </a:extLst>
            </p:cNvPr>
            <p:cNvSpPr txBox="1"/>
            <p:nvPr/>
          </p:nvSpPr>
          <p:spPr>
            <a:xfrm>
              <a:off x="7697592" y="639120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4AC503-73CA-F33C-E3DE-A5953D807E33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9FDC28-CA0E-3300-D2BC-A7B6C99920C8}"/>
                </a:ext>
              </a:extLst>
            </p:cNvPr>
            <p:cNvSpPr txBox="1"/>
            <p:nvPr/>
          </p:nvSpPr>
          <p:spPr>
            <a:xfrm>
              <a:off x="624786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56C146A-3E21-EF8D-A074-A9ADA62029C1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4DCB5A3-7C02-0E6C-4510-DD97308DD1AC}"/>
                </a:ext>
              </a:extLst>
            </p:cNvPr>
            <p:cNvSpPr/>
            <p:nvPr/>
          </p:nvSpPr>
          <p:spPr>
            <a:xfrm>
              <a:off x="6371018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0EBFC4-4A96-BBD5-7BF5-1C0A709B78C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F7C99E-F464-239C-7010-AA112B22C9FF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91CDE6-D34D-0824-04C3-33FD6B395E2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/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3D1465-27BD-D157-F4A2-0CE26E731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0551"/>
                <a:ext cx="7125332" cy="369332"/>
              </a:xfrm>
              <a:prstGeom prst="rect">
                <a:avLst/>
              </a:prstGeom>
              <a:blipFill>
                <a:blip r:embed="rId13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/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173B7D-B090-0DE8-0E39-19ADC545D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282" y="4654679"/>
                <a:ext cx="812523" cy="369332"/>
              </a:xfrm>
              <a:prstGeom prst="rect">
                <a:avLst/>
              </a:prstGeom>
              <a:blipFill>
                <a:blip r:embed="rId14"/>
                <a:stretch>
                  <a:fillRect l="-4688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27087" y="-1551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4BF4DB68-508A-E3B1-8C78-CF29F45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7AEFF3B2-E988-4C8D-6B78-119F8EA8B81F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4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4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IL" sz="16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L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&lt;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IL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dirty="0">
                    <a:effectLst/>
                    <a:ea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IL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6858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6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 Box 217">
                <a:extLst>
                  <a:ext uri="{FF2B5EF4-FFF2-40B4-BE49-F238E27FC236}">
                    <a16:creationId xmlns:a16="http://schemas.microsoft.com/office/drawing/2014/main" id="{19DDD1BE-65D4-4E44-5A3A-F4AFC171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898" y="521978"/>
                <a:ext cx="6930922" cy="5075892"/>
              </a:xfrm>
              <a:prstGeom prst="rect">
                <a:avLst/>
              </a:prstGeom>
              <a:blipFill>
                <a:blip r:embed="rId4"/>
                <a:stretch>
                  <a:fillRect t="-498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90126A-AC87-2F54-693D-FB07997DA68F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2DBD0B1F-EB46-9082-08E6-55C01C971C2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" name="Rectangle: Rounded Corners 54">
              <a:extLst>
                <a:ext uri="{FF2B5EF4-FFF2-40B4-BE49-F238E27FC236}">
                  <a16:creationId xmlns:a16="http://schemas.microsoft.com/office/drawing/2014/main" id="{7EDED93B-1982-9A05-534C-C3DBA525A13B}"/>
                </a:ext>
              </a:extLst>
            </p:cNvPr>
            <p:cNvSpPr/>
            <p:nvPr/>
          </p:nvSpPr>
          <p:spPr>
            <a:xfrm>
              <a:off x="956508" y="5891730"/>
              <a:ext cx="2892697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CDA0F4-5244-2A64-ED6D-212F3ECC7FD6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42CA39-0572-A0A5-02C3-4802518BEFED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310761-9241-C18A-7844-C77E4A008190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311B5B3-E380-A7D0-5AC7-4F52F71D9F69}"/>
                </a:ext>
              </a:extLst>
            </p:cNvPr>
            <p:cNvSpPr/>
            <p:nvPr/>
          </p:nvSpPr>
          <p:spPr>
            <a:xfrm>
              <a:off x="7827367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092EFC-A088-C182-114A-9D5A533C3BB5}"/>
                </a:ext>
              </a:extLst>
            </p:cNvPr>
            <p:cNvSpPr/>
            <p:nvPr/>
          </p:nvSpPr>
          <p:spPr>
            <a:xfrm>
              <a:off x="9334683" y="576096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2070A-BB97-F6BC-399A-D71EC11E013B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4D381B-9261-3168-153E-45FF39D6B46B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E5A07F-0B57-45DD-CD70-26C6FCE8769A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8A6B69-6D69-AEB8-3AD1-D217796B71C3}"/>
                </a:ext>
              </a:extLst>
            </p:cNvPr>
            <p:cNvSpPr txBox="1"/>
            <p:nvPr/>
          </p:nvSpPr>
          <p:spPr>
            <a:xfrm>
              <a:off x="7730775" y="6360495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1BE685-14AA-54D2-B6FD-CE556E7BA637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417EFF-E3A6-CA90-835A-F6A9D5AD70D6}"/>
                </a:ext>
              </a:extLst>
            </p:cNvPr>
            <p:cNvSpPr txBox="1"/>
            <p:nvPr/>
          </p:nvSpPr>
          <p:spPr>
            <a:xfrm>
              <a:off x="6352311" y="6401758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A918CA-0157-C3F4-52B8-4605E9374E3F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3D51AA-1722-B5DA-A498-6D5D62FA27A0}"/>
                </a:ext>
              </a:extLst>
            </p:cNvPr>
            <p:cNvSpPr/>
            <p:nvPr/>
          </p:nvSpPr>
          <p:spPr>
            <a:xfrm>
              <a:off x="6376463" y="5761276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FBE637-09DE-2562-9AFF-814C63E825ED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7C1584-B27E-3DA1-A17F-790B921FEC95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6B091D-994F-B12A-47A0-42C1B2639DFE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ABA65DA-AD9D-6121-12F0-43487D080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8576"/>
              </p:ext>
            </p:extLst>
          </p:nvPr>
        </p:nvGraphicFramePr>
        <p:xfrm>
          <a:off x="912685" y="4498022"/>
          <a:ext cx="3018616" cy="449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044700" imgH="304800" progId="Equation.DSMT4">
                  <p:embed/>
                </p:oleObj>
              </mc:Choice>
              <mc:Fallback>
                <p:oleObj r:id="rId5" imgW="2044700" imgH="3048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00452028-4EBC-40E8-8745-32F9509D34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685" y="4498022"/>
                        <a:ext cx="3018616" cy="449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0F5500-1730-04C0-40F4-E33A6213E14D}"/>
              </a:ext>
            </a:extLst>
          </p:cNvPr>
          <p:cNvCxnSpPr>
            <a:cxnSpLocks/>
          </p:cNvCxnSpPr>
          <p:nvPr/>
        </p:nvCxnSpPr>
        <p:spPr>
          <a:xfrm flipH="1">
            <a:off x="3900024" y="3725718"/>
            <a:ext cx="1695504" cy="62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6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0" y="-1308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AD20B289-4577-9D44-D531-F563DCAD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E5B12FCB-4126-C45D-BE4B-5F91302DCEA2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𝑛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</a:t>
                </a:r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𝑇𝐶𝐴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𝑇𝐶𝐴</m:t>
                          </m:r>
                        </m:sub>
                      </m:sSub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L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𝑖𝑛𝑓</m:t>
                      </m:r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     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each set of 4 points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new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L" sz="12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L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L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Map the time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4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L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using the points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𝑝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4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4572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f</m:t>
                    </m:r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′</m:t>
                    </m:r>
                    <m:d>
                      <m:dPr>
                        <m:ctrlP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Find the cubic polynomial real roots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 cubic polynomials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in the interval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0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1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each root 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calculate the distance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at t*</a:t>
                </a:r>
                <a:endParaRPr lang="en-IL" sz="12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685800" indent="2286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228600" indent="228600"/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=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𝑡</m:t>
                    </m:r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</a:rPr>
                      <m:t>∗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 indent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57200"/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using a propagator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\</m:t>
                    </m:r>
                    <m:d>
                      <m:dPr>
                        <m:endChr m:val="|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∪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 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While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L" sz="12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L" sz="1200" i="1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&gt; 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𝑇𝑂𝐿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L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L" sz="12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L" sz="12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IL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</m:ctrlPr>
                              </m:sSubPr>
                              <m:e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L" sz="1200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L" sz="1200" dirty="0">
                    <a:effectLst/>
                    <a:latin typeface="Arial" panose="020B060402020202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L" sz="12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tca</m:t>
                        </m:r>
                      </m:sub>
                    </m:sSub>
                    <m:r>
                      <a:rPr lang="en-IL" sz="12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sSubPr>
                      <m:e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𝑡</m:t>
                        </m:r>
                      </m:e>
                      <m:sub>
                        <m:r>
                          <a:rPr lang="en-IL" sz="12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  <m:t>𝑚𝑖𝑛</m:t>
                        </m:r>
                      </m:sub>
                    </m:sSub>
                  </m:oMath>
                </a14:m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L" sz="12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end</a:t>
                </a:r>
                <a:endParaRPr lang="en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2147157549">
                <a:extLst>
                  <a:ext uri="{FF2B5EF4-FFF2-40B4-BE49-F238E27FC236}">
                    <a16:creationId xmlns:a16="http://schemas.microsoft.com/office/drawing/2014/main" id="{D5AEAFC9-DD91-DF5A-73A9-E606A50A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66290" y="174981"/>
                <a:ext cx="6991088" cy="5479387"/>
              </a:xfrm>
              <a:prstGeom prst="rect">
                <a:avLst/>
              </a:prstGeom>
              <a:blipFill>
                <a:blip r:embed="rId4"/>
                <a:stretch>
                  <a:fillRect t="-231"/>
                </a:stretch>
              </a:blip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F2AAE4A7-01BD-AD08-CAAE-DEE757BF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79" y="1118538"/>
            <a:ext cx="4015740" cy="3200462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SBO-ANCAS 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Alfano Negron Close Approach Software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Cubic polynomial using 4 points</a:t>
            </a:r>
          </a:p>
          <a:p>
            <a:pPr algn="l" rtl="0"/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uses additional points to get better results</a:t>
            </a:r>
            <a:r>
              <a:rPr lang="en-IL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 rtl="0"/>
            <a:r>
              <a:rPr lang="en-IL" sz="18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IL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olerance in time and tolerance in distance</a:t>
            </a:r>
            <a:r>
              <a:rPr lang="en-IL" sz="1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L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solving a 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degree equation</a:t>
            </a:r>
          </a:p>
          <a:p>
            <a:pPr algn="l" rtl="0"/>
            <a:endParaRPr lang="en-IL" sz="2000" kern="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1C7258-88D4-4649-38B0-7A2AEC50A37C}"/>
              </a:ext>
            </a:extLst>
          </p:cNvPr>
          <p:cNvGrpSpPr/>
          <p:nvPr/>
        </p:nvGrpSpPr>
        <p:grpSpPr>
          <a:xfrm>
            <a:off x="385278" y="5671804"/>
            <a:ext cx="11042248" cy="1064444"/>
            <a:chOff x="594054" y="5734075"/>
            <a:chExt cx="11042248" cy="1064444"/>
          </a:xfrm>
        </p:grpSpPr>
        <p:sp>
          <p:nvSpPr>
            <p:cNvPr id="3" name="Rectangle: Rounded Corners 53">
              <a:extLst>
                <a:ext uri="{FF2B5EF4-FFF2-40B4-BE49-F238E27FC236}">
                  <a16:creationId xmlns:a16="http://schemas.microsoft.com/office/drawing/2014/main" id="{A8E9BC17-3792-70A8-2AA1-2912BE1F0337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Rectangle: Rounded Corners 54">
              <a:extLst>
                <a:ext uri="{FF2B5EF4-FFF2-40B4-BE49-F238E27FC236}">
                  <a16:creationId xmlns:a16="http://schemas.microsoft.com/office/drawing/2014/main" id="{F0A5E5C5-8427-2557-5B70-19CCDD3319AC}"/>
                </a:ext>
              </a:extLst>
            </p:cNvPr>
            <p:cNvSpPr/>
            <p:nvPr/>
          </p:nvSpPr>
          <p:spPr>
            <a:xfrm>
              <a:off x="956508" y="5891730"/>
              <a:ext cx="3361045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6213E1-8BD8-DC75-6217-B57D77510B15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378520-0CE5-4CA9-90C1-D0B948E31B5B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C08E6A-A4CB-8B20-895C-FD656ED86969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06AF2D7-102B-D4D1-6B56-040BFEAFE149}"/>
                </a:ext>
              </a:extLst>
            </p:cNvPr>
            <p:cNvSpPr/>
            <p:nvPr/>
          </p:nvSpPr>
          <p:spPr>
            <a:xfrm>
              <a:off x="7707159" y="5762354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7B3AC2-0277-1B89-F6A9-8D08870670AE}"/>
                </a:ext>
              </a:extLst>
            </p:cNvPr>
            <p:cNvSpPr/>
            <p:nvPr/>
          </p:nvSpPr>
          <p:spPr>
            <a:xfrm>
              <a:off x="9370570" y="573407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0205D3-4F9E-2C9D-3AA7-CA712C932A96}"/>
                </a:ext>
              </a:extLst>
            </p:cNvPr>
            <p:cNvSpPr txBox="1"/>
            <p:nvPr/>
          </p:nvSpPr>
          <p:spPr>
            <a:xfrm>
              <a:off x="9272397" y="6367632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BB898C-C742-5561-A11E-5D01B4BD74A6}"/>
                </a:ext>
              </a:extLst>
            </p:cNvPr>
            <p:cNvSpPr/>
            <p:nvPr/>
          </p:nvSpPr>
          <p:spPr>
            <a:xfrm>
              <a:off x="5003562" y="5773440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B39D832-9084-2580-E07E-462388DC9882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7C327-8B20-D13F-EB81-EAB9DB3FAD21}"/>
                </a:ext>
              </a:extLst>
            </p:cNvPr>
            <p:cNvSpPr txBox="1"/>
            <p:nvPr/>
          </p:nvSpPr>
          <p:spPr>
            <a:xfrm>
              <a:off x="7538772" y="6361816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9EC85-82C0-915A-0082-ED538CE5B7FD}"/>
                </a:ext>
              </a:extLst>
            </p:cNvPr>
            <p:cNvSpPr txBox="1"/>
            <p:nvPr/>
          </p:nvSpPr>
          <p:spPr>
            <a:xfrm>
              <a:off x="4891240" y="6356826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1E53FB-5CCA-317D-66CA-0B44F4A0C985}"/>
                </a:ext>
              </a:extLst>
            </p:cNvPr>
            <p:cNvSpPr txBox="1"/>
            <p:nvPr/>
          </p:nvSpPr>
          <p:spPr>
            <a:xfrm>
              <a:off x="5984876" y="6414312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E00AF2-BF02-E141-7B98-F9CE0CADF0E4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2D3CAC-6768-F8C6-B597-BAB5A113FCE4}"/>
                </a:ext>
              </a:extLst>
            </p:cNvPr>
            <p:cNvSpPr/>
            <p:nvPr/>
          </p:nvSpPr>
          <p:spPr>
            <a:xfrm>
              <a:off x="6337417" y="5751041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04E8EB-93BF-4C46-57BA-E3CA2E9DC3BF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98787E-AEDD-7214-943C-102DE640CF1A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AC4AD-2876-A79F-77C9-BA4F8014AAFB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17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29E25EB-042A-293A-A59B-65640139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78" y="947125"/>
            <a:ext cx="469839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Conjunction Assessment Through Chebyshev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Chebyshev Proxy Polynomials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 degree polynomial using  N+1 points</a:t>
            </a:r>
          </a:p>
          <a:p>
            <a:pPr algn="l" rt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Roots: finding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NxN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matrix eigen values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5305374F-86B0-0266-78AD-EF79F1485C24}"/>
              </a:ext>
            </a:extLst>
          </p:cNvPr>
          <p:cNvSpPr txBox="1">
            <a:spLocks/>
          </p:cNvSpPr>
          <p:nvPr/>
        </p:nvSpPr>
        <p:spPr>
          <a:xfrm>
            <a:off x="151256" y="-98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4472C4"/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rPr>
              <a:t>Algorithms</a:t>
            </a:r>
            <a:endParaRPr lang="he-IL" sz="4800" b="1" dirty="0">
              <a:solidFill>
                <a:srgbClr val="4472C4"/>
              </a:solidFill>
              <a:latin typeface="Arial" panose="020B0604020202020204" pitchFamily="34" charset="0"/>
              <a:ea typeface="Yu Gothic Light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8" name="Slide Number Placeholder 3">
            <a:extLst>
              <a:ext uri="{FF2B5EF4-FFF2-40B4-BE49-F238E27FC236}">
                <a16:creationId xmlns:a16="http://schemas.microsoft.com/office/drawing/2014/main" id="{3F6E59A9-9384-E9B3-BEBF-5F31838F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1712" y="6394698"/>
            <a:ext cx="381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 dirty="0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BBDC16E7-C079-8EB1-A994-2E942E3FECF0}"/>
              </a:ext>
            </a:extLst>
          </p:cNvPr>
          <p:cNvSpPr txBox="1">
            <a:spLocks/>
          </p:cNvSpPr>
          <p:nvPr/>
        </p:nvSpPr>
        <p:spPr>
          <a:xfrm>
            <a:off x="11661712" y="6394698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F50E628-CBCF-47AD-0638-F6F080B1A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C334934-D115-613E-124E-6C322718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56" y="2575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41FE4CC-0A78-CA1F-ADD1-9627DAED2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3047" y="1010350"/>
            <a:ext cx="1518249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0B3B12-AACC-956D-1B6E-084CBD0A08E4}"/>
              </a:ext>
            </a:extLst>
          </p:cNvPr>
          <p:cNvGrpSpPr/>
          <p:nvPr/>
        </p:nvGrpSpPr>
        <p:grpSpPr>
          <a:xfrm>
            <a:off x="521202" y="5676788"/>
            <a:ext cx="11042248" cy="1083035"/>
            <a:chOff x="594054" y="5739059"/>
            <a:chExt cx="11042248" cy="1083035"/>
          </a:xfrm>
        </p:grpSpPr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443F01DA-DFED-3D3F-28F1-B045C25198A2}"/>
                </a:ext>
              </a:extLst>
            </p:cNvPr>
            <p:cNvSpPr/>
            <p:nvPr/>
          </p:nvSpPr>
          <p:spPr>
            <a:xfrm>
              <a:off x="956509" y="5920484"/>
              <a:ext cx="10232428" cy="2892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: Rounded Corners 54">
              <a:extLst>
                <a:ext uri="{FF2B5EF4-FFF2-40B4-BE49-F238E27FC236}">
                  <a16:creationId xmlns:a16="http://schemas.microsoft.com/office/drawing/2014/main" id="{4FB5C17B-1208-2219-ACEC-E4C167988A55}"/>
                </a:ext>
              </a:extLst>
            </p:cNvPr>
            <p:cNvSpPr/>
            <p:nvPr/>
          </p:nvSpPr>
          <p:spPr>
            <a:xfrm>
              <a:off x="956508" y="5891730"/>
              <a:ext cx="3761363" cy="318052"/>
            </a:xfrm>
            <a:prstGeom prst="roundRect">
              <a:avLst>
                <a:gd name="adj" fmla="val 50000"/>
              </a:avLst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181C60-D4D3-045E-BD14-B5FDAB15F1F4}"/>
                </a:ext>
              </a:extLst>
            </p:cNvPr>
            <p:cNvSpPr/>
            <p:nvPr/>
          </p:nvSpPr>
          <p:spPr>
            <a:xfrm>
              <a:off x="2068036" y="5754587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2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597830-C3C1-D050-6DFD-905D50506DB1}"/>
                </a:ext>
              </a:extLst>
            </p:cNvPr>
            <p:cNvSpPr txBox="1"/>
            <p:nvPr/>
          </p:nvSpPr>
          <p:spPr>
            <a:xfrm>
              <a:off x="1736451" y="6421409"/>
              <a:ext cx="11714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Background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6B2F88-0ED0-2FF2-7548-D3FE9FD59B93}"/>
                </a:ext>
              </a:extLst>
            </p:cNvPr>
            <p:cNvSpPr/>
            <p:nvPr/>
          </p:nvSpPr>
          <p:spPr>
            <a:xfrm>
              <a:off x="3418244" y="5739059"/>
              <a:ext cx="554632" cy="554632"/>
            </a:xfrm>
            <a:prstGeom prst="ellipse">
              <a:avLst/>
            </a:prstGeom>
            <a:solidFill>
              <a:srgbClr val="92D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3</a:t>
              </a:r>
              <a:endParaRPr lang="en-US" sz="16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4C19B5-0782-B5B8-D024-3F33756B163A}"/>
                </a:ext>
              </a:extLst>
            </p:cNvPr>
            <p:cNvSpPr/>
            <p:nvPr/>
          </p:nvSpPr>
          <p:spPr>
            <a:xfrm>
              <a:off x="7732772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6</a:t>
              </a:r>
              <a:endParaRPr lang="en-US" sz="16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76E454-831C-C400-E7C5-9B7A08B25905}"/>
                </a:ext>
              </a:extLst>
            </p:cNvPr>
            <p:cNvSpPr/>
            <p:nvPr/>
          </p:nvSpPr>
          <p:spPr>
            <a:xfrm>
              <a:off x="9163575" y="574982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7</a:t>
              </a:r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98D9EF-F839-9E3A-AA47-A48D4136023A}"/>
                </a:ext>
              </a:extLst>
            </p:cNvPr>
            <p:cNvSpPr txBox="1"/>
            <p:nvPr/>
          </p:nvSpPr>
          <p:spPr>
            <a:xfrm>
              <a:off x="9118618" y="6361816"/>
              <a:ext cx="10890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Verification</a:t>
              </a:r>
            </a:p>
            <a:p>
              <a:r>
                <a:rPr lang="en-US" sz="1100" b="1" dirty="0">
                  <a:latin typeface="Century Gothic" panose="020B0502020202020204" pitchFamily="34" charset="0"/>
                </a:rPr>
                <a:t>plan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A36BE2-BD6E-B351-067F-50D6344FD1BD}"/>
                </a:ext>
              </a:extLst>
            </p:cNvPr>
            <p:cNvSpPr/>
            <p:nvPr/>
          </p:nvSpPr>
          <p:spPr>
            <a:xfrm>
              <a:off x="4787986" y="5739059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4</a:t>
              </a:r>
              <a:endParaRPr lang="en-US" sz="16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B9407B-B6CD-665A-D0F4-5CAD6C7501AC}"/>
                </a:ext>
              </a:extLst>
            </p:cNvPr>
            <p:cNvSpPr/>
            <p:nvPr/>
          </p:nvSpPr>
          <p:spPr>
            <a:xfrm>
              <a:off x="10704425" y="5760964"/>
              <a:ext cx="554627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he-IL" sz="1600" dirty="0"/>
                <a:t>8</a:t>
              </a:r>
              <a:endParaRPr 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B1407B-8691-42ED-5D7F-96A29FB4127C}"/>
                </a:ext>
              </a:extLst>
            </p:cNvPr>
            <p:cNvSpPr txBox="1"/>
            <p:nvPr/>
          </p:nvSpPr>
          <p:spPr>
            <a:xfrm>
              <a:off x="7636632" y="6380437"/>
              <a:ext cx="1044072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Expected Challenges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52CC93-3B48-B044-FE32-FD9DBA982049}"/>
                </a:ext>
              </a:extLst>
            </p:cNvPr>
            <p:cNvSpPr txBox="1"/>
            <p:nvPr/>
          </p:nvSpPr>
          <p:spPr>
            <a:xfrm>
              <a:off x="4749383" y="6391207"/>
              <a:ext cx="9189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Expected results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44138-208B-05E1-2ACA-FA47FCFAEA87}"/>
                </a:ext>
              </a:extLst>
            </p:cNvPr>
            <p:cNvSpPr txBox="1"/>
            <p:nvPr/>
          </p:nvSpPr>
          <p:spPr>
            <a:xfrm>
              <a:off x="6231623" y="6421409"/>
              <a:ext cx="764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entury Gothic" panose="020B0502020202020204" pitchFamily="34" charset="0"/>
                </a:rPr>
                <a:t>Solution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8593DD-BC4E-C8F2-BCB1-9B76420786DE}"/>
                </a:ext>
              </a:extLst>
            </p:cNvPr>
            <p:cNvSpPr txBox="1"/>
            <p:nvPr/>
          </p:nvSpPr>
          <p:spPr>
            <a:xfrm>
              <a:off x="594054" y="6421409"/>
              <a:ext cx="109990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Introduction</a:t>
              </a:r>
              <a:endParaRPr lang="en-US" sz="11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0E59BC-D5B4-6073-D000-6BE9F7AEEAC1}"/>
                </a:ext>
              </a:extLst>
            </p:cNvPr>
            <p:cNvSpPr/>
            <p:nvPr/>
          </p:nvSpPr>
          <p:spPr>
            <a:xfrm>
              <a:off x="6255116" y="5761025"/>
              <a:ext cx="554632" cy="5546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e-IL" sz="1600" dirty="0"/>
                <a:t>5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118816-FD88-F548-9B09-E0DAE4DE1ADB}"/>
                </a:ext>
              </a:extLst>
            </p:cNvPr>
            <p:cNvSpPr txBox="1"/>
            <p:nvPr/>
          </p:nvSpPr>
          <p:spPr>
            <a:xfrm>
              <a:off x="10770877" y="6367632"/>
              <a:ext cx="865425" cy="4308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User interface</a:t>
              </a:r>
              <a:endParaRPr lang="en-US" sz="1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879618-6DA2-EDF9-01EB-E8C956883384}"/>
                </a:ext>
              </a:extLst>
            </p:cNvPr>
            <p:cNvSpPr txBox="1"/>
            <p:nvPr/>
          </p:nvSpPr>
          <p:spPr>
            <a:xfrm>
              <a:off x="3264627" y="6446455"/>
              <a:ext cx="905273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latin typeface="Century Gothic"/>
                </a:rPr>
                <a:t>Algorithms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BCC602E-3902-6B1D-0BE8-EAF9507D9411}"/>
                </a:ext>
              </a:extLst>
            </p:cNvPr>
            <p:cNvSpPr/>
            <p:nvPr/>
          </p:nvSpPr>
          <p:spPr>
            <a:xfrm>
              <a:off x="804502" y="5751041"/>
              <a:ext cx="554632" cy="5546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1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1B5E94-5E89-F602-6071-F2A97949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766" y="181426"/>
            <a:ext cx="6469425" cy="53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8136A5775A284FB5A4EF83D37E3344" ma:contentTypeVersion="5" ma:contentTypeDescription="Create a new document." ma:contentTypeScope="" ma:versionID="e1f29ebee1d24d40d4b08f39309a0049">
  <xsd:schema xmlns:xsd="http://www.w3.org/2001/XMLSchema" xmlns:xs="http://www.w3.org/2001/XMLSchema" xmlns:p="http://schemas.microsoft.com/office/2006/metadata/properties" xmlns:ns2="9f82ceb4-6257-45e4-a8fb-3c70a82304d3" xmlns:ns3="4c7b9de7-e58c-4ace-87d5-9a60f3b223c2" targetNamespace="http://schemas.microsoft.com/office/2006/metadata/properties" ma:root="true" ma:fieldsID="9b02b89ee8a12de334557f117630db3a" ns2:_="" ns3:_="">
    <xsd:import namespace="9f82ceb4-6257-45e4-a8fb-3c70a82304d3"/>
    <xsd:import namespace="4c7b9de7-e58c-4ace-87d5-9a60f3b22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ceb4-6257-45e4-a8fb-3c70a8230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b9de7-e58c-4ace-87d5-9a60f3b22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5D468B-6206-47E4-A39B-51F47BC537E8}">
  <ds:schemaRefs>
    <ds:schemaRef ds:uri="http://schemas.openxmlformats.org/package/2006/metadata/core-properties"/>
    <ds:schemaRef ds:uri="9f82ceb4-6257-45e4-a8fb-3c70a82304d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4c7b9de7-e58c-4ace-87d5-9a60f3b223c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50B10C-B593-46DA-955D-601D44924E06}">
  <ds:schemaRefs>
    <ds:schemaRef ds:uri="4c7b9de7-e58c-4ace-87d5-9a60f3b223c2"/>
    <ds:schemaRef ds:uri="9f82ceb4-6257-45e4-a8fb-3c70a82304d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33A369-0DEF-413E-AB3C-537D3682C8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3024</TotalTime>
  <Words>2239</Words>
  <Application>Microsoft Office PowerPoint</Application>
  <PresentationFormat>Widescreen</PresentationFormat>
  <Paragraphs>609</Paragraphs>
  <Slides>24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Gothic</vt:lpstr>
      <vt:lpstr>Poppins</vt:lpstr>
      <vt:lpstr>Symbol</vt:lpstr>
      <vt:lpstr>Times New Roman</vt:lpstr>
      <vt:lpstr>-webkit-standard</vt:lpstr>
      <vt:lpstr>Wingdings</vt:lpstr>
      <vt:lpstr>Office Theme</vt:lpstr>
      <vt:lpstr>Equation</vt:lpstr>
      <vt:lpstr>Equation.DSMT4</vt:lpstr>
      <vt:lpstr>PowerPoint Presentation</vt:lpstr>
      <vt:lpstr>PowerPoint Presentation</vt:lpstr>
      <vt:lpstr>Introduction </vt:lpstr>
      <vt:lpstr>Introduction 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Parts Testing System </vt:lpstr>
      <vt:lpstr>Wired Communication Strategy for Testing TS-7553 OBC</vt:lpstr>
      <vt:lpstr>Full System Use Case</vt:lpstr>
      <vt:lpstr>PowerPoint Presentation</vt:lpstr>
      <vt:lpstr>Expected Challenges</vt:lpstr>
      <vt:lpstr>User Interface </vt:lpstr>
      <vt:lpstr>User Interface  </vt:lpstr>
      <vt:lpstr>Verification plan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Shamir</dc:creator>
  <cp:lastModifiedBy>יותם אהרון</cp:lastModifiedBy>
  <cp:revision>74</cp:revision>
  <dcterms:created xsi:type="dcterms:W3CDTF">2023-06-20T13:25:45Z</dcterms:created>
  <dcterms:modified xsi:type="dcterms:W3CDTF">2024-09-21T23:05:13Z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0x010100BA8136A5775A284FB5A4EF83D37E3344</vt:lpwstr>
  </property>
</Properties>
</file>